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2" r:id="rId4"/>
    <p:sldId id="258" r:id="rId5"/>
    <p:sldId id="259" r:id="rId6"/>
    <p:sldId id="260" r:id="rId7"/>
    <p:sldId id="261" r:id="rId8"/>
    <p:sldId id="264" r:id="rId9"/>
    <p:sldId id="263" r:id="rId10"/>
    <p:sldId id="265" r:id="rId11"/>
    <p:sldId id="270" r:id="rId12"/>
    <p:sldId id="266" r:id="rId13"/>
    <p:sldId id="269" r:id="rId14"/>
    <p:sldId id="268" r:id="rId15"/>
    <p:sldId id="267" r:id="rId16"/>
    <p:sldId id="271" r:id="rId17"/>
    <p:sldId id="272" r:id="rId18"/>
    <p:sldId id="273" r:id="rId19"/>
    <p:sldId id="274" r:id="rId20"/>
    <p:sldId id="275" r:id="rId21"/>
    <p:sldId id="276" r:id="rId22"/>
    <p:sldId id="284" r:id="rId23"/>
    <p:sldId id="277" r:id="rId24"/>
    <p:sldId id="285" r:id="rId25"/>
    <p:sldId id="278" r:id="rId26"/>
    <p:sldId id="279" r:id="rId27"/>
    <p:sldId id="280" r:id="rId28"/>
    <p:sldId id="281" r:id="rId29"/>
    <p:sldId id="282" r:id="rId30"/>
    <p:sldId id="286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96" r:id="rId39"/>
    <p:sldId id="297" r:id="rId40"/>
    <p:sldId id="298" r:id="rId41"/>
    <p:sldId id="287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4BFD3"/>
    <a:srgbClr val="F07624"/>
    <a:srgbClr val="F07725"/>
    <a:srgbClr val="409B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4" autoAdjust="0"/>
    <p:restoredTop sz="94660"/>
  </p:normalViewPr>
  <p:slideViewPr>
    <p:cSldViewPr snapToGrid="0">
      <p:cViewPr>
        <p:scale>
          <a:sx n="125" d="100"/>
          <a:sy n="125" d="100"/>
        </p:scale>
        <p:origin x="-2520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2DE97-B5B5-4C5E-9FE8-7B0BF86E23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97745AB-3F23-444A-B7F8-572D51A481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B248BF-5E5A-4BDB-9773-34D8AE2117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F1410-F179-44DC-88AB-D106E6885A67}" type="datetimeFigureOut">
              <a:rPr lang="en-GB" smtClean="0"/>
              <a:t>11/05/2022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C77B80-DF20-456C-84ED-8D28A732C0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3E1DC0-6C0B-410A-A5F7-7296963C59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5BDCD-6C26-46BE-8E6A-03908CABFAF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295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D419B8-1ED0-4D89-860E-C7ABA4C88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E8D4426-7489-4B43-BC12-70552624F8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5C0C74-FA12-4A73-98BE-DAE5D06DAF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F1410-F179-44DC-88AB-D106E6885A67}" type="datetimeFigureOut">
              <a:rPr lang="en-GB" smtClean="0"/>
              <a:t>11/05/2022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C17DE4-B165-4627-820D-CBC1FC9012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16E74C-6E31-4EE7-AEB1-920C10DA1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5BDCD-6C26-46BE-8E6A-03908CABFAF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95025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EE06E2A-6A5D-4B46-BEC6-1E09677C2DA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887B7A2-114D-481C-A5BC-2C372B024D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B07D7F-A17D-451A-8333-CED05225D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F1410-F179-44DC-88AB-D106E6885A67}" type="datetimeFigureOut">
              <a:rPr lang="en-GB" smtClean="0"/>
              <a:t>11/05/2022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C9B606-72A3-4B37-B8C6-C95478B037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2BFEA4-EADB-410E-9E97-1BE8FF713E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5BDCD-6C26-46BE-8E6A-03908CABFAF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74947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0AED20-FD9C-4F03-ABB7-AB0E66C875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7802FE-84AD-48B8-B6F5-BB1AC0794B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F77D64-9C6A-495D-A438-4AB3D64CA2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F1410-F179-44DC-88AB-D106E6885A67}" type="datetimeFigureOut">
              <a:rPr lang="en-GB" smtClean="0"/>
              <a:t>11/05/2022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BFD3A6-F7B2-4818-B784-6D8FF5573C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178A5F-44DF-4F5F-B131-9FD46E1141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5BDCD-6C26-46BE-8E6A-03908CABFAF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80547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E34F6C-CBBB-47CF-A84F-0C9788EE1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373286-4443-442E-91C0-C3D41E7988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DE3AF7-CE34-41BE-B69C-F7DE867CE1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F1410-F179-44DC-88AB-D106E6885A67}" type="datetimeFigureOut">
              <a:rPr lang="en-GB" smtClean="0"/>
              <a:t>11/05/2022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9D8CA8-4149-475C-B16A-C771A8073C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5FB2EE-008E-4EFA-A289-12ACFFB6D2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5BDCD-6C26-46BE-8E6A-03908CABFAF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31756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DE348F-7689-4638-A8A3-AE4650879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B0C727-5A59-4F08-9A23-462B2D9CB1D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922B41-8CB5-49A3-8ADA-1A2193D421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CF12A6-7900-4EEF-ABD5-FD858B22A3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F1410-F179-44DC-88AB-D106E6885A67}" type="datetimeFigureOut">
              <a:rPr lang="en-GB" smtClean="0"/>
              <a:t>11/05/2022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481A67-1C5C-4436-A237-D0867BE6C6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B1E644-1244-4E59-83ED-8B10421D32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5BDCD-6C26-46BE-8E6A-03908CABFAF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10884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E7F43-35D4-4BAF-87E3-DAA33CE636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6D962D-CECF-4892-A392-E0B236D132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A8A0A1-1F19-470E-9D85-E38D7C8C5B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18119A8-4569-4810-8A5A-CEC337A524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24278B1-F3D6-4DC0-81A2-86004B305BA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21057F-11AA-40A7-9C48-5B1B9DBB8C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F1410-F179-44DC-88AB-D106E6885A67}" type="datetimeFigureOut">
              <a:rPr lang="en-GB" smtClean="0"/>
              <a:t>11/05/2022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EB6A709-4143-4F07-888E-C710382847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D1C0371-767A-4288-A382-F7B38EE8F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5BDCD-6C26-46BE-8E6A-03908CABFAF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05585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4CCC57-D9A7-487E-8B37-B24C22BA49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E977CA0-6338-4AEC-B9F9-C98751F13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F1410-F179-44DC-88AB-D106E6885A67}" type="datetimeFigureOut">
              <a:rPr lang="en-GB" smtClean="0"/>
              <a:t>11/05/2022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3DD228-8393-4F88-83F5-B8D7DFB578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36E582-34F3-4C7E-9C60-4C8FBFC78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5BDCD-6C26-46BE-8E6A-03908CABFAF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23706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03C54AF-7573-4BDD-B033-E7A1DED1E0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F1410-F179-44DC-88AB-D106E6885A67}" type="datetimeFigureOut">
              <a:rPr lang="en-GB" smtClean="0"/>
              <a:t>11/05/2022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63C82D7-5CDD-4E99-91A0-0FBE60F138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98779B-7BC5-45FE-8B44-07FA59419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5BDCD-6C26-46BE-8E6A-03908CABFAF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44772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24000-1AE8-4F48-8F1F-BE17341A11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3E65B6-0579-4070-8B33-B12400C0D7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CEFD98-4358-4899-92EB-F055CFA702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C1A4C9-3B9C-4D33-8D92-E9D21D8084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F1410-F179-44DC-88AB-D106E6885A67}" type="datetimeFigureOut">
              <a:rPr lang="en-GB" smtClean="0"/>
              <a:t>11/05/2022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0EB857-FD04-4D94-B54F-D84F6B6AEA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1C5989-D25E-485D-8069-6435E2BC0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5BDCD-6C26-46BE-8E6A-03908CABFAF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86788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1D3B5-E885-4556-A20C-BA0B1478F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804B553-F55E-436B-9910-24CFD6A74E2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2966FA-F474-4F22-A395-E0842E8D46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528221-249D-4400-81DC-AC652D4CE2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F1410-F179-44DC-88AB-D106E6885A67}" type="datetimeFigureOut">
              <a:rPr lang="en-GB" smtClean="0"/>
              <a:t>11/05/2022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40FAC1-D4B9-4D01-AD3A-36BFF1BEA4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671113-294A-4485-89D5-E7A7437BC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5BDCD-6C26-46BE-8E6A-03908CABFAF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48107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60A7BFA-234F-4CA7-8D8E-0F00F5BCF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E790CE-0556-4208-A0D8-8F3C71A001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63BC55-CAB5-4260-AC1E-AC9001AF50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1F1410-F179-44DC-88AB-D106E6885A67}" type="datetimeFigureOut">
              <a:rPr lang="en-GB" smtClean="0"/>
              <a:t>11/05/2022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5A2D7D-0D9F-406C-ADE4-DB5DA9EBD8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F3CBCA-1186-4226-A19D-49827FC201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05BDCD-6C26-46BE-8E6A-03908CABFAF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00125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70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12" Type="http://schemas.openxmlformats.org/officeDocument/2006/relationships/image" Target="../media/image69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11" Type="http://schemas.openxmlformats.org/officeDocument/2006/relationships/image" Target="../media/image68.png"/><Relationship Id="rId5" Type="http://schemas.openxmlformats.org/officeDocument/2006/relationships/image" Target="../media/image62.png"/><Relationship Id="rId10" Type="http://schemas.openxmlformats.org/officeDocument/2006/relationships/image" Target="../media/image67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7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7" Type="http://schemas.openxmlformats.org/officeDocument/2006/relationships/image" Target="../media/image89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10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5FF4E9-B849-4289-BA5B-CB175B12F45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Stimulus Norming: Rating task</a:t>
            </a:r>
          </a:p>
        </p:txBody>
      </p:sp>
    </p:spTree>
    <p:extLst>
      <p:ext uri="{BB962C8B-B14F-4D97-AF65-F5344CB8AC3E}">
        <p14:creationId xmlns:p14="http://schemas.microsoft.com/office/powerpoint/2010/main" val="14213560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69893-635C-4933-9B74-896113007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Accuracy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EFF419E-25B2-4C3F-A7F2-928BDEEA08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2692" y="4005469"/>
            <a:ext cx="1298563" cy="155943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64D8622-1922-47CD-87C7-7D364234EC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5156" y="2186090"/>
            <a:ext cx="1426099" cy="168427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3D430377-8E1C-456E-8082-37CBD7452A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2294" y="2102047"/>
            <a:ext cx="3022862" cy="176831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F1737653-47D3-4185-A231-E0C12BE081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92294" y="3916745"/>
            <a:ext cx="2921619" cy="1726926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218126D8-CB6C-462C-9628-510F17982BAA}"/>
              </a:ext>
            </a:extLst>
          </p:cNvPr>
          <p:cNvSpPr txBox="1"/>
          <p:nvPr/>
        </p:nvSpPr>
        <p:spPr>
          <a:xfrm>
            <a:off x="7158493" y="2074482"/>
            <a:ext cx="7745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/>
              <a:t>test phase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4529573-F91C-4B24-8249-7E03473CF75A}"/>
              </a:ext>
            </a:extLst>
          </p:cNvPr>
          <p:cNvSpPr txBox="1"/>
          <p:nvPr/>
        </p:nvSpPr>
        <p:spPr>
          <a:xfrm>
            <a:off x="7158492" y="3862536"/>
            <a:ext cx="7745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/>
              <a:t>test phase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0398F3D-CB8A-4D94-BAA5-9B41E00148B0}"/>
              </a:ext>
            </a:extLst>
          </p:cNvPr>
          <p:cNvCxnSpPr/>
          <p:nvPr/>
        </p:nvCxnSpPr>
        <p:spPr>
          <a:xfrm>
            <a:off x="7277763" y="2630557"/>
            <a:ext cx="477078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154C58A-C8A4-4638-8921-585F88A21E1A}"/>
              </a:ext>
            </a:extLst>
          </p:cNvPr>
          <p:cNvCxnSpPr/>
          <p:nvPr/>
        </p:nvCxnSpPr>
        <p:spPr>
          <a:xfrm>
            <a:off x="7307238" y="4353078"/>
            <a:ext cx="477078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C07C7556-8884-4979-96E1-880CDD964907}"/>
              </a:ext>
            </a:extLst>
          </p:cNvPr>
          <p:cNvSpPr txBox="1"/>
          <p:nvPr/>
        </p:nvSpPr>
        <p:spPr>
          <a:xfrm>
            <a:off x="7362874" y="2422058"/>
            <a:ext cx="3658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 err="1"/>
              <a:t>n.s</a:t>
            </a:r>
            <a:r>
              <a:rPr lang="en-GB" sz="1000" dirty="0"/>
              <a:t>.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2277D16-32C6-43A9-920D-F7B05225BBCE}"/>
              </a:ext>
            </a:extLst>
          </p:cNvPr>
          <p:cNvSpPr txBox="1"/>
          <p:nvPr/>
        </p:nvSpPr>
        <p:spPr>
          <a:xfrm>
            <a:off x="7377420" y="4124146"/>
            <a:ext cx="3658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 err="1"/>
              <a:t>n.s</a:t>
            </a:r>
            <a:r>
              <a:rPr lang="en-GB" sz="1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861401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69893-635C-4933-9B74-896113007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Psychometrics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574E02-5F2D-490D-A200-4E02D87784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419" y="1690688"/>
            <a:ext cx="3703321" cy="20717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E2056B0-FE03-4825-A13A-AEF49E0BFE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328" y="3969246"/>
            <a:ext cx="3628449" cy="20717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34C1B4E-A12E-4EA3-9C41-1513B0C47A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1977" y="1709382"/>
            <a:ext cx="1269636" cy="183391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4683935-BF78-4DAE-A750-8C42E18525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6448" y="1681222"/>
            <a:ext cx="1338412" cy="190946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CEB1CE4-BAA5-4609-BF55-5100121E1E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83605" y="3952052"/>
            <a:ext cx="1369968" cy="190946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88061F9-4762-411C-B1EA-4038BFBB2A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31977" y="3901508"/>
            <a:ext cx="1369969" cy="2010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2183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69893-635C-4933-9B74-896113007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Choice Patterns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388E06-8DC6-4D85-883D-A312F7646E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6916" y="2415734"/>
            <a:ext cx="2306938" cy="97247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861D2D5-5717-47B0-BC48-9C86926882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2852" y="3564881"/>
            <a:ext cx="2290730" cy="98328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6D22F5F-C4AF-4D38-B61A-8A06D379F996}"/>
              </a:ext>
            </a:extLst>
          </p:cNvPr>
          <p:cNvSpPr/>
          <p:nvPr/>
        </p:nvSpPr>
        <p:spPr>
          <a:xfrm>
            <a:off x="3127847" y="2415734"/>
            <a:ext cx="748748" cy="757269"/>
          </a:xfrm>
          <a:prstGeom prst="rect">
            <a:avLst/>
          </a:prstGeom>
          <a:noFill/>
          <a:ln w="57150">
            <a:solidFill>
              <a:srgbClr val="409B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B662A21-3FE9-4189-BD11-6CA22F1BC060}"/>
              </a:ext>
            </a:extLst>
          </p:cNvPr>
          <p:cNvSpPr/>
          <p:nvPr/>
        </p:nvSpPr>
        <p:spPr>
          <a:xfrm>
            <a:off x="3122831" y="3564881"/>
            <a:ext cx="748748" cy="757269"/>
          </a:xfrm>
          <a:prstGeom prst="rect">
            <a:avLst/>
          </a:prstGeom>
          <a:noFill/>
          <a:ln w="57150">
            <a:solidFill>
              <a:srgbClr val="409B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35DD164-EFE5-4BAE-BE31-F28DF09811F0}"/>
              </a:ext>
            </a:extLst>
          </p:cNvPr>
          <p:cNvSpPr/>
          <p:nvPr/>
        </p:nvSpPr>
        <p:spPr>
          <a:xfrm>
            <a:off x="4326995" y="2415734"/>
            <a:ext cx="748748" cy="757269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D21C793-591C-4B08-8AC9-67F736CA5B9C}"/>
              </a:ext>
            </a:extLst>
          </p:cNvPr>
          <p:cNvSpPr/>
          <p:nvPr/>
        </p:nvSpPr>
        <p:spPr>
          <a:xfrm>
            <a:off x="4342444" y="3560609"/>
            <a:ext cx="748748" cy="757269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B857C79-4310-4504-9421-F22D4F675E99}"/>
              </a:ext>
            </a:extLst>
          </p:cNvPr>
          <p:cNvSpPr txBox="1"/>
          <p:nvPr/>
        </p:nvSpPr>
        <p:spPr>
          <a:xfrm rot="16200000">
            <a:off x="2504634" y="2663561"/>
            <a:ext cx="63190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/>
              <a:t>blocked</a:t>
            </a:r>
            <a:endParaRPr lang="en-GB" sz="1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66DBF1-97AE-4246-8095-2DB6F4DE127F}"/>
              </a:ext>
            </a:extLst>
          </p:cNvPr>
          <p:cNvSpPr txBox="1"/>
          <p:nvPr/>
        </p:nvSpPr>
        <p:spPr>
          <a:xfrm rot="16200000">
            <a:off x="2398072" y="3796031"/>
            <a:ext cx="83548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/>
              <a:t>interleaved</a:t>
            </a:r>
            <a:endParaRPr lang="en-GB" sz="1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088BD58-E194-4FC8-8179-FE0E9B1CEA77}"/>
              </a:ext>
            </a:extLst>
          </p:cNvPr>
          <p:cNvSpPr txBox="1"/>
          <p:nvPr/>
        </p:nvSpPr>
        <p:spPr>
          <a:xfrm>
            <a:off x="3568307" y="2000780"/>
            <a:ext cx="16643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/>
              <a:t>animals</a:t>
            </a:r>
            <a:endParaRPr lang="en-GB" b="1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6EEA4F6-13F9-4DAF-8BF3-8884323FCA9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1563"/>
          <a:stretch/>
        </p:blipFill>
        <p:spPr>
          <a:xfrm>
            <a:off x="6694114" y="2402151"/>
            <a:ext cx="1338043" cy="102684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C331F2C-2CB9-49F9-BC9E-5A19FDAAD7C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52239"/>
          <a:stretch/>
        </p:blipFill>
        <p:spPr>
          <a:xfrm>
            <a:off x="5549830" y="3564435"/>
            <a:ext cx="1385985" cy="104917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D9A5115-6DCB-4E59-B8B8-B834CED4FA9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8013"/>
          <a:stretch/>
        </p:blipFill>
        <p:spPr>
          <a:xfrm>
            <a:off x="5634254" y="2395009"/>
            <a:ext cx="1159875" cy="102684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9A93FB6-DC24-4EEE-AB8A-7CC66204A71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0593"/>
          <a:stretch/>
        </p:blipFill>
        <p:spPr>
          <a:xfrm>
            <a:off x="6667585" y="3559674"/>
            <a:ext cx="1433763" cy="1049171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4D61955D-703C-4579-840C-E7CAAA587B2A}"/>
              </a:ext>
            </a:extLst>
          </p:cNvPr>
          <p:cNvSpPr/>
          <p:nvPr/>
        </p:nvSpPr>
        <p:spPr>
          <a:xfrm>
            <a:off x="5865611" y="2411675"/>
            <a:ext cx="748748" cy="757269"/>
          </a:xfrm>
          <a:prstGeom prst="rect">
            <a:avLst/>
          </a:prstGeom>
          <a:noFill/>
          <a:ln w="57150">
            <a:solidFill>
              <a:srgbClr val="409B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32E8F91-3D06-464B-AB33-F9BD40462AD5}"/>
              </a:ext>
            </a:extLst>
          </p:cNvPr>
          <p:cNvSpPr/>
          <p:nvPr/>
        </p:nvSpPr>
        <p:spPr>
          <a:xfrm>
            <a:off x="5860595" y="3560822"/>
            <a:ext cx="748748" cy="757269"/>
          </a:xfrm>
          <a:prstGeom prst="rect">
            <a:avLst/>
          </a:prstGeom>
          <a:noFill/>
          <a:ln w="57150">
            <a:solidFill>
              <a:srgbClr val="409B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CB80B7E-8226-4910-B7F4-9D01B0576CEF}"/>
              </a:ext>
            </a:extLst>
          </p:cNvPr>
          <p:cNvSpPr/>
          <p:nvPr/>
        </p:nvSpPr>
        <p:spPr>
          <a:xfrm>
            <a:off x="7064759" y="2411675"/>
            <a:ext cx="748748" cy="757269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896E7CF-A664-4E7B-B39B-2B7D1955E001}"/>
              </a:ext>
            </a:extLst>
          </p:cNvPr>
          <p:cNvSpPr/>
          <p:nvPr/>
        </p:nvSpPr>
        <p:spPr>
          <a:xfrm>
            <a:off x="7080208" y="3556550"/>
            <a:ext cx="748748" cy="757269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2CCECDF-D011-460E-8FE1-F0F2B666D3E4}"/>
              </a:ext>
            </a:extLst>
          </p:cNvPr>
          <p:cNvSpPr txBox="1"/>
          <p:nvPr/>
        </p:nvSpPr>
        <p:spPr>
          <a:xfrm rot="16200000">
            <a:off x="5223348" y="2659502"/>
            <a:ext cx="63190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/>
              <a:t>blocked</a:t>
            </a:r>
            <a:endParaRPr lang="en-GB" sz="14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98AF738-D456-4655-8F3C-3A378CCF7496}"/>
              </a:ext>
            </a:extLst>
          </p:cNvPr>
          <p:cNvSpPr txBox="1"/>
          <p:nvPr/>
        </p:nvSpPr>
        <p:spPr>
          <a:xfrm rot="16200000">
            <a:off x="5116786" y="3791972"/>
            <a:ext cx="83548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/>
              <a:t>interleaved</a:t>
            </a:r>
            <a:endParaRPr lang="en-GB" sz="14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1A383A5-AFC9-48D0-9EB9-AB0B8B3FCA1B}"/>
              </a:ext>
            </a:extLst>
          </p:cNvPr>
          <p:cNvSpPr txBox="1"/>
          <p:nvPr/>
        </p:nvSpPr>
        <p:spPr>
          <a:xfrm>
            <a:off x="6306071" y="1996721"/>
            <a:ext cx="16643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/>
              <a:t>vehicles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1401819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69893-635C-4933-9B74-896113007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Choice Patterns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5155FF94-BF8D-4289-8A86-9B8D2CE67D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0860" y="2496914"/>
            <a:ext cx="1791475" cy="1126896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565B3AF9-1A5A-491F-A625-1513E4BE99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0860" y="3619872"/>
            <a:ext cx="1895413" cy="1229589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A8E8B1AA-1A94-4354-8A6A-5509038AB2B1}"/>
              </a:ext>
            </a:extLst>
          </p:cNvPr>
          <p:cNvSpPr/>
          <p:nvPr/>
        </p:nvSpPr>
        <p:spPr>
          <a:xfrm>
            <a:off x="1960185" y="2369708"/>
            <a:ext cx="2178050" cy="25654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32B9B2DE-F603-4C6C-8B2E-9045C2D684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4611" y="2013068"/>
            <a:ext cx="3662436" cy="1656548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98F60242-2041-44F7-82A5-C2B0C9094E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55640" y="3800763"/>
            <a:ext cx="3820186" cy="1694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8621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69893-635C-4933-9B74-896113007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Psychophysical Model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4E9D48-58E2-4347-816E-4395473DE7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051" y="1512714"/>
            <a:ext cx="7035800" cy="185115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01613DC-35EE-4CDC-8D50-08A2CFE945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596" y="3706645"/>
            <a:ext cx="7157027" cy="1791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6348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69893-635C-4933-9B74-896113007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Word clouds of written responses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2CF2E4-1606-4DCD-A0DD-8F8780376D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889" y="2406969"/>
            <a:ext cx="4362547" cy="27289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40A4F95-49D9-42D0-8723-361D90D365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6079" y="2452311"/>
            <a:ext cx="4290061" cy="268357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03960D4-9041-4FF4-BD25-E3863F9D99E3}"/>
              </a:ext>
            </a:extLst>
          </p:cNvPr>
          <p:cNvSpPr txBox="1"/>
          <p:nvPr/>
        </p:nvSpPr>
        <p:spPr>
          <a:xfrm>
            <a:off x="2349500" y="1968500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Animals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2D6DBC-B2D9-496B-A1F5-7EC282563974}"/>
              </a:ext>
            </a:extLst>
          </p:cNvPr>
          <p:cNvSpPr txBox="1"/>
          <p:nvPr/>
        </p:nvSpPr>
        <p:spPr>
          <a:xfrm>
            <a:off x="8477250" y="2076253"/>
            <a:ext cx="963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Vehicles</a:t>
            </a:r>
          </a:p>
        </p:txBody>
      </p:sp>
    </p:spTree>
    <p:extLst>
      <p:ext uri="{BB962C8B-B14F-4D97-AF65-F5344CB8AC3E}">
        <p14:creationId xmlns:p14="http://schemas.microsoft.com/office/powerpoint/2010/main" val="3200302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69893-635C-4933-9B74-896113007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Topic Modelling of written responses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964F92-4807-454D-B733-8ECB481705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1770" y="1690688"/>
            <a:ext cx="6371690" cy="4769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7810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69893-635C-4933-9B74-896113007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E331A6-7053-4CBB-89D0-870B42636F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Participants can learn the tasks, but don’t perform exceptionally well</a:t>
            </a:r>
          </a:p>
          <a:p>
            <a:r>
              <a:rPr lang="en-GB" dirty="0"/>
              <a:t>For those trained on the animals domain, blocking confers a benefit</a:t>
            </a:r>
          </a:p>
          <a:p>
            <a:r>
              <a:rPr lang="en-GB" dirty="0"/>
              <a:t>No difference between groups trained on vehicles domain</a:t>
            </a:r>
          </a:p>
          <a:p>
            <a:endParaRPr lang="en-GB" dirty="0"/>
          </a:p>
          <a:p>
            <a:r>
              <a:rPr lang="en-GB" dirty="0"/>
              <a:t>Analysis of written responses suggest that they found it difficult to infer rules, or at least to verbalise them</a:t>
            </a:r>
          </a:p>
          <a:p>
            <a:r>
              <a:rPr lang="en-GB" dirty="0"/>
              <a:t>Or cohorts maybe a mixture of “rote-learners” and “abstract learners” ?</a:t>
            </a:r>
          </a:p>
        </p:txBody>
      </p:sp>
    </p:spTree>
    <p:extLst>
      <p:ext uri="{BB962C8B-B14F-4D97-AF65-F5344CB8AC3E}">
        <p14:creationId xmlns:p14="http://schemas.microsoft.com/office/powerpoint/2010/main" val="26630495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5FF4E9-B849-4289-BA5B-CB175B12F45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Animals/Vehicles Task 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74A232-005F-42B9-87AD-833321AFB0A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Can participants generalise across domains?</a:t>
            </a:r>
          </a:p>
        </p:txBody>
      </p:sp>
    </p:spTree>
    <p:extLst>
      <p:ext uri="{BB962C8B-B14F-4D97-AF65-F5344CB8AC3E}">
        <p14:creationId xmlns:p14="http://schemas.microsoft.com/office/powerpoint/2010/main" val="17206374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69893-635C-4933-9B74-896113007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Hypotheses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5F49FE8-74EC-426A-A59E-2D4135ECA1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Previous experiment showed that participants are able to learn abstract categorisation rules (size/speed)</a:t>
            </a:r>
          </a:p>
          <a:p>
            <a:r>
              <a:rPr lang="en-GB" dirty="0"/>
              <a:t>But cohorts maybe mixture of those who learned abstract rules (abstract learners) and those who memorised stimulus-response associations (rote-learners)</a:t>
            </a:r>
          </a:p>
          <a:p>
            <a:r>
              <a:rPr lang="en-GB" dirty="0"/>
              <a:t>If the learned rules were truly abstract (instead of exemplar-based), they should generalise across domains (i.e. from animals to vehicles)</a:t>
            </a:r>
          </a:p>
          <a:p>
            <a:r>
              <a:rPr lang="en-GB" dirty="0"/>
              <a:t>Blocked learning should lead to better generalisation (as participants learned accurate estimates of bounds)</a:t>
            </a:r>
          </a:p>
          <a:p>
            <a:r>
              <a:rPr lang="en-GB" dirty="0"/>
              <a:t>(but why should blocked training lead to less rote-learning? Perhaps interaction with cognitive demands of task?)</a:t>
            </a:r>
          </a:p>
        </p:txBody>
      </p:sp>
    </p:spTree>
    <p:extLst>
      <p:ext uri="{BB962C8B-B14F-4D97-AF65-F5344CB8AC3E}">
        <p14:creationId xmlns:p14="http://schemas.microsoft.com/office/powerpoint/2010/main" val="4566557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69893-635C-4933-9B74-896113007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“Ground truth” dimensions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4963C74-BBDC-4614-878F-3B543125BA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84" y="1609250"/>
            <a:ext cx="5268047" cy="451325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7060692-66E8-40F5-BAB3-5F4819FFA3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0071" y="1609251"/>
            <a:ext cx="5268045" cy="4533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4412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69893-635C-4933-9B74-896113007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Task Design &amp; Participants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35FF3306-30EF-46F9-B73C-7928465CF4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9047078"/>
              </p:ext>
            </p:extLst>
          </p:nvPr>
        </p:nvGraphicFramePr>
        <p:xfrm>
          <a:off x="543665" y="2022722"/>
          <a:ext cx="2028658" cy="128016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014329">
                  <a:extLst>
                    <a:ext uri="{9D8B030D-6E8A-4147-A177-3AD203B41FA5}">
                      <a16:colId xmlns:a16="http://schemas.microsoft.com/office/drawing/2014/main" val="3312619587"/>
                    </a:ext>
                  </a:extLst>
                </a:gridCol>
                <a:gridCol w="1014329">
                  <a:extLst>
                    <a:ext uri="{9D8B030D-6E8A-4147-A177-3AD203B41FA5}">
                      <a16:colId xmlns:a16="http://schemas.microsoft.com/office/drawing/2014/main" val="2572471876"/>
                    </a:ext>
                  </a:extLst>
                </a:gridCol>
              </a:tblGrid>
              <a:tr h="518472">
                <a:tc>
                  <a:txBody>
                    <a:bodyPr/>
                    <a:lstStyle/>
                    <a:p>
                      <a:r>
                        <a:rPr lang="en-GB" sz="1200" b="1" dirty="0"/>
                        <a:t>Vehicles – Blocked</a:t>
                      </a:r>
                    </a:p>
                    <a:p>
                      <a:r>
                        <a:rPr lang="en-GB" sz="1200" dirty="0"/>
                        <a:t>(n=50)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b="1" dirty="0"/>
                        <a:t>Vehicles – Interleaved</a:t>
                      </a:r>
                    </a:p>
                    <a:p>
                      <a:r>
                        <a:rPr lang="en-GB" sz="1200" dirty="0"/>
                        <a:t>(n=50)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8922808"/>
                  </a:ext>
                </a:extLst>
              </a:tr>
              <a:tr h="518472">
                <a:tc>
                  <a:txBody>
                    <a:bodyPr/>
                    <a:lstStyle/>
                    <a:p>
                      <a:r>
                        <a:rPr lang="en-GB" sz="1200" b="1" dirty="0"/>
                        <a:t>Animals – Blocked</a:t>
                      </a:r>
                    </a:p>
                    <a:p>
                      <a:r>
                        <a:rPr lang="en-GB" sz="1200" dirty="0"/>
                        <a:t>(n=50)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b="1" dirty="0"/>
                        <a:t>Animals – Interleaved</a:t>
                      </a:r>
                      <a:r>
                        <a:rPr lang="en-GB" sz="1200" dirty="0"/>
                        <a:t> (n=50)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2864498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44B6A8C6-809F-442C-AE45-5883EA30FC00}"/>
              </a:ext>
            </a:extLst>
          </p:cNvPr>
          <p:cNvSpPr txBox="1"/>
          <p:nvPr/>
        </p:nvSpPr>
        <p:spPr>
          <a:xfrm>
            <a:off x="673054" y="1651251"/>
            <a:ext cx="16414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dirty="0"/>
              <a:t>Training Curriculum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C6FBE7-8508-4C97-9B60-389662832DD7}"/>
              </a:ext>
            </a:extLst>
          </p:cNvPr>
          <p:cNvSpPr txBox="1"/>
          <p:nvPr/>
        </p:nvSpPr>
        <p:spPr>
          <a:xfrm rot="16200000">
            <a:off x="-440651" y="2508914"/>
            <a:ext cx="1457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dirty="0"/>
              <a:t>Stimulus Domain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D952412-BCA0-4752-A88F-3ADBF2C1A61E}"/>
              </a:ext>
            </a:extLst>
          </p:cNvPr>
          <p:cNvSpPr/>
          <p:nvPr/>
        </p:nvSpPr>
        <p:spPr>
          <a:xfrm>
            <a:off x="3305629" y="2774950"/>
            <a:ext cx="2263140" cy="662940"/>
          </a:xfrm>
          <a:prstGeom prst="rect">
            <a:avLst/>
          </a:prstGeom>
          <a:solidFill>
            <a:srgbClr val="54BFD3"/>
          </a:solidFill>
          <a:ln>
            <a:solidFill>
              <a:srgbClr val="54BF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308872B-A351-4FC4-ABCC-502D5EF822D6}"/>
              </a:ext>
            </a:extLst>
          </p:cNvPr>
          <p:cNvSpPr/>
          <p:nvPr/>
        </p:nvSpPr>
        <p:spPr>
          <a:xfrm>
            <a:off x="5721169" y="2774950"/>
            <a:ext cx="2263140" cy="662940"/>
          </a:xfrm>
          <a:prstGeom prst="rect">
            <a:avLst/>
          </a:prstGeom>
          <a:solidFill>
            <a:srgbClr val="F07624"/>
          </a:solidFill>
          <a:ln>
            <a:solidFill>
              <a:srgbClr val="F077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C53D6DE-F5B8-4501-AAB1-BBF87431FD35}"/>
              </a:ext>
            </a:extLst>
          </p:cNvPr>
          <p:cNvSpPr/>
          <p:nvPr/>
        </p:nvSpPr>
        <p:spPr>
          <a:xfrm>
            <a:off x="3305629" y="1865472"/>
            <a:ext cx="124326" cy="662940"/>
          </a:xfrm>
          <a:prstGeom prst="rect">
            <a:avLst/>
          </a:prstGeom>
          <a:solidFill>
            <a:srgbClr val="54BFD3"/>
          </a:solidFill>
          <a:ln>
            <a:solidFill>
              <a:srgbClr val="54BF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8817EFB-8F5B-4A05-A0B9-19CCCF28C507}"/>
              </a:ext>
            </a:extLst>
          </p:cNvPr>
          <p:cNvSpPr/>
          <p:nvPr/>
        </p:nvSpPr>
        <p:spPr>
          <a:xfrm>
            <a:off x="3512205" y="1865472"/>
            <a:ext cx="124326" cy="662940"/>
          </a:xfrm>
          <a:prstGeom prst="rect">
            <a:avLst/>
          </a:prstGeom>
          <a:solidFill>
            <a:srgbClr val="F07624"/>
          </a:solidFill>
          <a:ln>
            <a:solidFill>
              <a:srgbClr val="F077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2AF47AD-865F-4D5B-9525-2F8D0CCEB8EB}"/>
              </a:ext>
            </a:extLst>
          </p:cNvPr>
          <p:cNvSpPr/>
          <p:nvPr/>
        </p:nvSpPr>
        <p:spPr>
          <a:xfrm>
            <a:off x="3718781" y="1865472"/>
            <a:ext cx="124326" cy="662940"/>
          </a:xfrm>
          <a:prstGeom prst="rect">
            <a:avLst/>
          </a:prstGeom>
          <a:solidFill>
            <a:srgbClr val="54BFD3"/>
          </a:solidFill>
          <a:ln>
            <a:solidFill>
              <a:srgbClr val="54BF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8B8EFA7-0EF1-4244-BE88-A154195AE38E}"/>
              </a:ext>
            </a:extLst>
          </p:cNvPr>
          <p:cNvSpPr/>
          <p:nvPr/>
        </p:nvSpPr>
        <p:spPr>
          <a:xfrm flipH="1">
            <a:off x="4129931" y="1859165"/>
            <a:ext cx="124326" cy="662940"/>
          </a:xfrm>
          <a:prstGeom prst="rect">
            <a:avLst/>
          </a:prstGeom>
          <a:solidFill>
            <a:srgbClr val="F07624"/>
          </a:solidFill>
          <a:ln>
            <a:solidFill>
              <a:srgbClr val="F077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1015764-9B6A-4BD5-AF96-03389182C63A}"/>
              </a:ext>
            </a:extLst>
          </p:cNvPr>
          <p:cNvSpPr/>
          <p:nvPr/>
        </p:nvSpPr>
        <p:spPr>
          <a:xfrm flipH="1">
            <a:off x="3923319" y="1859165"/>
            <a:ext cx="124326" cy="662940"/>
          </a:xfrm>
          <a:prstGeom prst="rect">
            <a:avLst/>
          </a:prstGeom>
          <a:solidFill>
            <a:srgbClr val="54BFD3"/>
          </a:solidFill>
          <a:ln>
            <a:solidFill>
              <a:srgbClr val="54BF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30ECC5B-008C-4195-8881-3C42717A8CED}"/>
              </a:ext>
            </a:extLst>
          </p:cNvPr>
          <p:cNvSpPr/>
          <p:nvPr/>
        </p:nvSpPr>
        <p:spPr>
          <a:xfrm>
            <a:off x="4338509" y="1865472"/>
            <a:ext cx="124326" cy="662940"/>
          </a:xfrm>
          <a:prstGeom prst="rect">
            <a:avLst/>
          </a:prstGeom>
          <a:solidFill>
            <a:srgbClr val="F07624"/>
          </a:solidFill>
          <a:ln>
            <a:solidFill>
              <a:srgbClr val="F077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DE09A1F-FB9E-4F45-9217-5BEA91770C39}"/>
              </a:ext>
            </a:extLst>
          </p:cNvPr>
          <p:cNvSpPr/>
          <p:nvPr/>
        </p:nvSpPr>
        <p:spPr>
          <a:xfrm>
            <a:off x="4545085" y="1865472"/>
            <a:ext cx="124326" cy="662940"/>
          </a:xfrm>
          <a:prstGeom prst="rect">
            <a:avLst/>
          </a:prstGeom>
          <a:solidFill>
            <a:srgbClr val="54BFD3"/>
          </a:solidFill>
          <a:ln>
            <a:solidFill>
              <a:srgbClr val="54BF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C1D06BE-3A24-4B03-B3FC-17E2462F66CC}"/>
              </a:ext>
            </a:extLst>
          </p:cNvPr>
          <p:cNvSpPr/>
          <p:nvPr/>
        </p:nvSpPr>
        <p:spPr>
          <a:xfrm>
            <a:off x="4751661" y="1865472"/>
            <a:ext cx="124326" cy="662940"/>
          </a:xfrm>
          <a:prstGeom prst="rect">
            <a:avLst/>
          </a:prstGeom>
          <a:solidFill>
            <a:srgbClr val="F07624"/>
          </a:solidFill>
          <a:ln>
            <a:solidFill>
              <a:srgbClr val="F077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7CBFC65F-5B7D-4A76-B467-0538FFC38EC9}"/>
              </a:ext>
            </a:extLst>
          </p:cNvPr>
          <p:cNvSpPr/>
          <p:nvPr/>
        </p:nvSpPr>
        <p:spPr>
          <a:xfrm>
            <a:off x="4958237" y="1865472"/>
            <a:ext cx="124326" cy="662940"/>
          </a:xfrm>
          <a:prstGeom prst="rect">
            <a:avLst/>
          </a:prstGeom>
          <a:solidFill>
            <a:srgbClr val="54BFD3"/>
          </a:solidFill>
          <a:ln>
            <a:solidFill>
              <a:srgbClr val="54BF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80A5F1F-143F-41BC-AE99-FD9078F142A5}"/>
              </a:ext>
            </a:extLst>
          </p:cNvPr>
          <p:cNvSpPr/>
          <p:nvPr/>
        </p:nvSpPr>
        <p:spPr>
          <a:xfrm>
            <a:off x="5164813" y="1865472"/>
            <a:ext cx="124326" cy="662940"/>
          </a:xfrm>
          <a:prstGeom prst="rect">
            <a:avLst/>
          </a:prstGeom>
          <a:solidFill>
            <a:srgbClr val="F07624"/>
          </a:solidFill>
          <a:ln>
            <a:solidFill>
              <a:srgbClr val="F077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BBB5122-CD7A-4DD5-8505-0CB49298342C}"/>
              </a:ext>
            </a:extLst>
          </p:cNvPr>
          <p:cNvSpPr/>
          <p:nvPr/>
        </p:nvSpPr>
        <p:spPr>
          <a:xfrm>
            <a:off x="5371389" y="1865472"/>
            <a:ext cx="124326" cy="662940"/>
          </a:xfrm>
          <a:prstGeom prst="rect">
            <a:avLst/>
          </a:prstGeom>
          <a:solidFill>
            <a:srgbClr val="54BFD3"/>
          </a:solidFill>
          <a:ln>
            <a:solidFill>
              <a:srgbClr val="54BF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E402345A-0F2C-4771-94D9-5C5949842C1B}"/>
              </a:ext>
            </a:extLst>
          </p:cNvPr>
          <p:cNvSpPr/>
          <p:nvPr/>
        </p:nvSpPr>
        <p:spPr>
          <a:xfrm>
            <a:off x="5577965" y="1865472"/>
            <a:ext cx="124326" cy="662940"/>
          </a:xfrm>
          <a:prstGeom prst="rect">
            <a:avLst/>
          </a:prstGeom>
          <a:solidFill>
            <a:srgbClr val="54BFD3"/>
          </a:solidFill>
          <a:ln>
            <a:solidFill>
              <a:srgbClr val="54BF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ADAC612-9CF3-430D-8060-F99A8B97DEC5}"/>
              </a:ext>
            </a:extLst>
          </p:cNvPr>
          <p:cNvSpPr/>
          <p:nvPr/>
        </p:nvSpPr>
        <p:spPr>
          <a:xfrm>
            <a:off x="5784541" y="1865472"/>
            <a:ext cx="124326" cy="662940"/>
          </a:xfrm>
          <a:prstGeom prst="rect">
            <a:avLst/>
          </a:prstGeom>
          <a:solidFill>
            <a:srgbClr val="54BFD3"/>
          </a:solidFill>
          <a:ln>
            <a:solidFill>
              <a:srgbClr val="54BF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03A2B87-A2AD-45DB-9793-D5B4DC57F60B}"/>
              </a:ext>
            </a:extLst>
          </p:cNvPr>
          <p:cNvSpPr/>
          <p:nvPr/>
        </p:nvSpPr>
        <p:spPr>
          <a:xfrm>
            <a:off x="5991117" y="1865472"/>
            <a:ext cx="124326" cy="662940"/>
          </a:xfrm>
          <a:prstGeom prst="rect">
            <a:avLst/>
          </a:prstGeom>
          <a:solidFill>
            <a:srgbClr val="F07624"/>
          </a:solidFill>
          <a:ln>
            <a:solidFill>
              <a:srgbClr val="F077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37BB57F-6EC5-49A6-A0CD-7927CAE23766}"/>
              </a:ext>
            </a:extLst>
          </p:cNvPr>
          <p:cNvSpPr/>
          <p:nvPr/>
        </p:nvSpPr>
        <p:spPr>
          <a:xfrm>
            <a:off x="6197693" y="1865472"/>
            <a:ext cx="124326" cy="662940"/>
          </a:xfrm>
          <a:prstGeom prst="rect">
            <a:avLst/>
          </a:prstGeom>
          <a:solidFill>
            <a:srgbClr val="54BFD3"/>
          </a:solidFill>
          <a:ln>
            <a:solidFill>
              <a:srgbClr val="54BF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E8B031F-2D97-46D8-B6E6-A9E20E2B8CDB}"/>
              </a:ext>
            </a:extLst>
          </p:cNvPr>
          <p:cNvSpPr/>
          <p:nvPr/>
        </p:nvSpPr>
        <p:spPr>
          <a:xfrm>
            <a:off x="6404268" y="1865472"/>
            <a:ext cx="124326" cy="662940"/>
          </a:xfrm>
          <a:prstGeom prst="rect">
            <a:avLst/>
          </a:prstGeom>
          <a:solidFill>
            <a:srgbClr val="F07624"/>
          </a:solidFill>
          <a:ln>
            <a:solidFill>
              <a:srgbClr val="F077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085353FB-D242-4ECB-9F6E-BFBB4BB377E8}"/>
              </a:ext>
            </a:extLst>
          </p:cNvPr>
          <p:cNvSpPr/>
          <p:nvPr/>
        </p:nvSpPr>
        <p:spPr>
          <a:xfrm>
            <a:off x="6612846" y="1859165"/>
            <a:ext cx="124326" cy="662940"/>
          </a:xfrm>
          <a:prstGeom prst="rect">
            <a:avLst/>
          </a:prstGeom>
          <a:solidFill>
            <a:srgbClr val="F07624"/>
          </a:solidFill>
          <a:ln>
            <a:solidFill>
              <a:srgbClr val="F077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8DF6F01F-7C28-4884-94CE-3B42FA1612D0}"/>
              </a:ext>
            </a:extLst>
          </p:cNvPr>
          <p:cNvSpPr/>
          <p:nvPr/>
        </p:nvSpPr>
        <p:spPr>
          <a:xfrm>
            <a:off x="6819422" y="1859165"/>
            <a:ext cx="124326" cy="662940"/>
          </a:xfrm>
          <a:prstGeom prst="rect">
            <a:avLst/>
          </a:prstGeom>
          <a:solidFill>
            <a:srgbClr val="54BFD3"/>
          </a:solidFill>
          <a:ln>
            <a:solidFill>
              <a:srgbClr val="54BF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36AFEE61-A47C-404B-93AA-3DF5E26CA6A6}"/>
              </a:ext>
            </a:extLst>
          </p:cNvPr>
          <p:cNvSpPr/>
          <p:nvPr/>
        </p:nvSpPr>
        <p:spPr>
          <a:xfrm>
            <a:off x="7025998" y="1859165"/>
            <a:ext cx="124326" cy="662940"/>
          </a:xfrm>
          <a:prstGeom prst="rect">
            <a:avLst/>
          </a:prstGeom>
          <a:solidFill>
            <a:srgbClr val="F07624"/>
          </a:solidFill>
          <a:ln>
            <a:solidFill>
              <a:srgbClr val="F077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1F48EA1D-947A-4CB0-911D-EBDF2B094182}"/>
              </a:ext>
            </a:extLst>
          </p:cNvPr>
          <p:cNvSpPr/>
          <p:nvPr/>
        </p:nvSpPr>
        <p:spPr>
          <a:xfrm>
            <a:off x="7232574" y="1859165"/>
            <a:ext cx="124326" cy="662940"/>
          </a:xfrm>
          <a:prstGeom prst="rect">
            <a:avLst/>
          </a:prstGeom>
          <a:solidFill>
            <a:srgbClr val="54BFD3"/>
          </a:solidFill>
          <a:ln>
            <a:solidFill>
              <a:srgbClr val="54BF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A790D34-F722-43AF-8916-585CBDA2E95F}"/>
              </a:ext>
            </a:extLst>
          </p:cNvPr>
          <p:cNvSpPr/>
          <p:nvPr/>
        </p:nvSpPr>
        <p:spPr>
          <a:xfrm>
            <a:off x="7439150" y="1859165"/>
            <a:ext cx="124326" cy="662940"/>
          </a:xfrm>
          <a:prstGeom prst="rect">
            <a:avLst/>
          </a:prstGeom>
          <a:solidFill>
            <a:srgbClr val="F07624"/>
          </a:solidFill>
          <a:ln>
            <a:solidFill>
              <a:srgbClr val="F077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095A655C-03DD-4161-9550-04F99A4B4FBA}"/>
              </a:ext>
            </a:extLst>
          </p:cNvPr>
          <p:cNvSpPr/>
          <p:nvPr/>
        </p:nvSpPr>
        <p:spPr>
          <a:xfrm>
            <a:off x="7645726" y="1859165"/>
            <a:ext cx="124326" cy="662940"/>
          </a:xfrm>
          <a:prstGeom prst="rect">
            <a:avLst/>
          </a:prstGeom>
          <a:solidFill>
            <a:srgbClr val="54BFD3"/>
          </a:solidFill>
          <a:ln>
            <a:solidFill>
              <a:srgbClr val="54BF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0DFF2FAC-6BBF-4F30-AB9C-7A2489D103E6}"/>
              </a:ext>
            </a:extLst>
          </p:cNvPr>
          <p:cNvSpPr/>
          <p:nvPr/>
        </p:nvSpPr>
        <p:spPr>
          <a:xfrm>
            <a:off x="7852301" y="1859165"/>
            <a:ext cx="124326" cy="662940"/>
          </a:xfrm>
          <a:prstGeom prst="rect">
            <a:avLst/>
          </a:prstGeom>
          <a:solidFill>
            <a:srgbClr val="F07624"/>
          </a:solidFill>
          <a:ln>
            <a:solidFill>
              <a:srgbClr val="F077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B424A8B9-B093-4520-8BF7-795E1DE10D7E}"/>
              </a:ext>
            </a:extLst>
          </p:cNvPr>
          <p:cNvSpPr/>
          <p:nvPr/>
        </p:nvSpPr>
        <p:spPr>
          <a:xfrm>
            <a:off x="8315613" y="2756320"/>
            <a:ext cx="124326" cy="662940"/>
          </a:xfrm>
          <a:prstGeom prst="rect">
            <a:avLst/>
          </a:prstGeom>
          <a:pattFill prst="wdDnDiag">
            <a:fgClr>
              <a:srgbClr val="F07624"/>
            </a:fgClr>
            <a:bgClr>
              <a:schemeClr val="bg1"/>
            </a:bgClr>
          </a:pattFill>
          <a:ln>
            <a:solidFill>
              <a:srgbClr val="F077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AC50E92D-A2A7-4407-901A-2D4192782807}"/>
              </a:ext>
            </a:extLst>
          </p:cNvPr>
          <p:cNvSpPr/>
          <p:nvPr/>
        </p:nvSpPr>
        <p:spPr>
          <a:xfrm>
            <a:off x="8522189" y="2756320"/>
            <a:ext cx="124326" cy="662940"/>
          </a:xfrm>
          <a:prstGeom prst="rect">
            <a:avLst/>
          </a:prstGeom>
          <a:solidFill>
            <a:srgbClr val="54BFD3"/>
          </a:solidFill>
          <a:ln>
            <a:solidFill>
              <a:srgbClr val="54BF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65FD9F15-3828-4343-A277-3B8D2E284B11}"/>
              </a:ext>
            </a:extLst>
          </p:cNvPr>
          <p:cNvSpPr/>
          <p:nvPr/>
        </p:nvSpPr>
        <p:spPr>
          <a:xfrm>
            <a:off x="8728764" y="2756320"/>
            <a:ext cx="124326" cy="662940"/>
          </a:xfrm>
          <a:prstGeom prst="rect">
            <a:avLst/>
          </a:prstGeom>
          <a:pattFill prst="wdDnDiag">
            <a:fgClr>
              <a:srgbClr val="F07624"/>
            </a:fgClr>
            <a:bgClr>
              <a:schemeClr val="bg1"/>
            </a:bgClr>
          </a:pattFill>
          <a:ln>
            <a:solidFill>
              <a:srgbClr val="F077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0AC9BB90-8CF8-4981-8168-BCDA2F70FCD7}"/>
              </a:ext>
            </a:extLst>
          </p:cNvPr>
          <p:cNvSpPr/>
          <p:nvPr/>
        </p:nvSpPr>
        <p:spPr>
          <a:xfrm>
            <a:off x="8937342" y="2750013"/>
            <a:ext cx="124326" cy="662940"/>
          </a:xfrm>
          <a:prstGeom prst="rect">
            <a:avLst/>
          </a:prstGeom>
          <a:solidFill>
            <a:srgbClr val="F07624"/>
          </a:solidFill>
          <a:ln>
            <a:solidFill>
              <a:srgbClr val="F077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530EBD7B-D48E-4095-957F-EBF60C0B00D2}"/>
              </a:ext>
            </a:extLst>
          </p:cNvPr>
          <p:cNvSpPr/>
          <p:nvPr/>
        </p:nvSpPr>
        <p:spPr>
          <a:xfrm>
            <a:off x="9143918" y="2750013"/>
            <a:ext cx="124326" cy="662940"/>
          </a:xfrm>
          <a:prstGeom prst="rect">
            <a:avLst/>
          </a:prstGeom>
          <a:pattFill prst="wdDnDiag">
            <a:fgClr>
              <a:srgbClr val="54BFD3"/>
            </a:fgClr>
            <a:bgClr>
              <a:schemeClr val="bg1"/>
            </a:bgClr>
          </a:pattFill>
          <a:ln>
            <a:solidFill>
              <a:srgbClr val="54BF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597AD261-B849-4B8E-AA65-6D78022B6DFB}"/>
              </a:ext>
            </a:extLst>
          </p:cNvPr>
          <p:cNvSpPr/>
          <p:nvPr/>
        </p:nvSpPr>
        <p:spPr>
          <a:xfrm>
            <a:off x="9350494" y="2750013"/>
            <a:ext cx="124326" cy="662940"/>
          </a:xfrm>
          <a:prstGeom prst="rect">
            <a:avLst/>
          </a:prstGeom>
          <a:pattFill prst="wdDnDiag">
            <a:fgClr>
              <a:srgbClr val="F07624"/>
            </a:fgClr>
            <a:bgClr>
              <a:schemeClr val="bg1"/>
            </a:bgClr>
          </a:pattFill>
          <a:ln>
            <a:solidFill>
              <a:srgbClr val="F077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BBA7B487-EEB8-4AE0-B4CF-431106E529CC}"/>
              </a:ext>
            </a:extLst>
          </p:cNvPr>
          <p:cNvSpPr/>
          <p:nvPr/>
        </p:nvSpPr>
        <p:spPr>
          <a:xfrm>
            <a:off x="9557070" y="2750013"/>
            <a:ext cx="124326" cy="662940"/>
          </a:xfrm>
          <a:prstGeom prst="rect">
            <a:avLst/>
          </a:prstGeom>
          <a:solidFill>
            <a:srgbClr val="54BFD3"/>
          </a:solidFill>
          <a:ln>
            <a:solidFill>
              <a:srgbClr val="54BF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3771D276-F372-4D38-8073-5EBDD07521D9}"/>
              </a:ext>
            </a:extLst>
          </p:cNvPr>
          <p:cNvSpPr/>
          <p:nvPr/>
        </p:nvSpPr>
        <p:spPr>
          <a:xfrm>
            <a:off x="9763646" y="2750013"/>
            <a:ext cx="124326" cy="662940"/>
          </a:xfrm>
          <a:prstGeom prst="rect">
            <a:avLst/>
          </a:prstGeom>
          <a:solidFill>
            <a:srgbClr val="F07624"/>
          </a:solidFill>
          <a:ln>
            <a:solidFill>
              <a:srgbClr val="F077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DB812769-0355-46BC-B4A8-472EAF1686F6}"/>
              </a:ext>
            </a:extLst>
          </p:cNvPr>
          <p:cNvSpPr/>
          <p:nvPr/>
        </p:nvSpPr>
        <p:spPr>
          <a:xfrm>
            <a:off x="9970222" y="2750013"/>
            <a:ext cx="124326" cy="662940"/>
          </a:xfrm>
          <a:prstGeom prst="rect">
            <a:avLst/>
          </a:prstGeom>
          <a:pattFill prst="wdDnDiag">
            <a:fgClr>
              <a:srgbClr val="54BFD3"/>
            </a:fgClr>
            <a:bgClr>
              <a:schemeClr val="bg1"/>
            </a:bgClr>
          </a:pattFill>
          <a:ln>
            <a:solidFill>
              <a:srgbClr val="54BF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C70312FE-98AF-4558-8927-480A37C950AA}"/>
              </a:ext>
            </a:extLst>
          </p:cNvPr>
          <p:cNvSpPr/>
          <p:nvPr/>
        </p:nvSpPr>
        <p:spPr>
          <a:xfrm>
            <a:off x="10176797" y="2750013"/>
            <a:ext cx="124326" cy="662940"/>
          </a:xfrm>
          <a:prstGeom prst="rect">
            <a:avLst/>
          </a:prstGeom>
          <a:solidFill>
            <a:srgbClr val="F07624"/>
          </a:solidFill>
          <a:ln>
            <a:solidFill>
              <a:srgbClr val="F077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F61C0D21-F4B3-44F8-9A83-7AD3C925203A}"/>
              </a:ext>
            </a:extLst>
          </p:cNvPr>
          <p:cNvSpPr/>
          <p:nvPr/>
        </p:nvSpPr>
        <p:spPr>
          <a:xfrm rot="16200000">
            <a:off x="10558081" y="2560997"/>
            <a:ext cx="174422" cy="378032"/>
          </a:xfrm>
          <a:prstGeom prst="rect">
            <a:avLst/>
          </a:prstGeom>
          <a:pattFill prst="wdDnDiag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638D45FF-0491-49F1-B38A-BB6A5F3C3197}"/>
              </a:ext>
            </a:extLst>
          </p:cNvPr>
          <p:cNvSpPr/>
          <p:nvPr/>
        </p:nvSpPr>
        <p:spPr>
          <a:xfrm rot="16200000">
            <a:off x="10538591" y="2233731"/>
            <a:ext cx="213401" cy="3780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779EBC-5FA1-4FF4-B749-EFD3FD163F8D}"/>
              </a:ext>
            </a:extLst>
          </p:cNvPr>
          <p:cNvSpPr txBox="1"/>
          <p:nvPr/>
        </p:nvSpPr>
        <p:spPr>
          <a:xfrm>
            <a:off x="10883247" y="2316046"/>
            <a:ext cx="23703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Base domain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1D71D7DB-41EE-4C0D-B82D-4FA09F9AE40D}"/>
              </a:ext>
            </a:extLst>
          </p:cNvPr>
          <p:cNvSpPr txBox="1"/>
          <p:nvPr/>
        </p:nvSpPr>
        <p:spPr>
          <a:xfrm>
            <a:off x="10894308" y="2656750"/>
            <a:ext cx="26598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Transfer domain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F36F9C04-1FA4-464F-B437-C67AE5FDBDEC}"/>
              </a:ext>
            </a:extLst>
          </p:cNvPr>
          <p:cNvSpPr/>
          <p:nvPr/>
        </p:nvSpPr>
        <p:spPr>
          <a:xfrm>
            <a:off x="8310797" y="1856067"/>
            <a:ext cx="124326" cy="662940"/>
          </a:xfrm>
          <a:prstGeom prst="rect">
            <a:avLst/>
          </a:prstGeom>
          <a:solidFill>
            <a:srgbClr val="54BFD3"/>
          </a:solidFill>
          <a:ln>
            <a:solidFill>
              <a:srgbClr val="54BF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33EE1F21-D02B-4197-A56B-4EFAB6FEE0FB}"/>
              </a:ext>
            </a:extLst>
          </p:cNvPr>
          <p:cNvSpPr/>
          <p:nvPr/>
        </p:nvSpPr>
        <p:spPr>
          <a:xfrm>
            <a:off x="9749825" y="1856067"/>
            <a:ext cx="124326" cy="662940"/>
          </a:xfrm>
          <a:prstGeom prst="rect">
            <a:avLst/>
          </a:prstGeom>
          <a:pattFill prst="wdDnDiag">
            <a:fgClr>
              <a:srgbClr val="F07624"/>
            </a:fgClr>
            <a:bgClr>
              <a:schemeClr val="bg1"/>
            </a:bgClr>
          </a:pattFill>
          <a:ln>
            <a:solidFill>
              <a:srgbClr val="F077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C84E6C58-B493-4D19-9CA1-3B7D9AB8E927}"/>
              </a:ext>
            </a:extLst>
          </p:cNvPr>
          <p:cNvSpPr/>
          <p:nvPr/>
        </p:nvSpPr>
        <p:spPr>
          <a:xfrm>
            <a:off x="9136762" y="1849760"/>
            <a:ext cx="124326" cy="662940"/>
          </a:xfrm>
          <a:prstGeom prst="rect">
            <a:avLst/>
          </a:prstGeom>
          <a:solidFill>
            <a:srgbClr val="F07624"/>
          </a:solidFill>
          <a:ln>
            <a:solidFill>
              <a:srgbClr val="F077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5CDD99ED-A332-49B3-8D0A-50184C664452}"/>
              </a:ext>
            </a:extLst>
          </p:cNvPr>
          <p:cNvSpPr/>
          <p:nvPr/>
        </p:nvSpPr>
        <p:spPr>
          <a:xfrm>
            <a:off x="9344508" y="1849760"/>
            <a:ext cx="124326" cy="662940"/>
          </a:xfrm>
          <a:prstGeom prst="rect">
            <a:avLst/>
          </a:prstGeom>
          <a:pattFill prst="wdDnDiag">
            <a:fgClr>
              <a:srgbClr val="F07624"/>
            </a:fgClr>
            <a:bgClr>
              <a:schemeClr val="bg1"/>
            </a:bgClr>
          </a:pattFill>
          <a:ln>
            <a:solidFill>
              <a:srgbClr val="F077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0AC5D2A4-447A-42F2-9BFA-B8FDA59DB3C6}"/>
              </a:ext>
            </a:extLst>
          </p:cNvPr>
          <p:cNvSpPr/>
          <p:nvPr/>
        </p:nvSpPr>
        <p:spPr>
          <a:xfrm>
            <a:off x="9551084" y="1849760"/>
            <a:ext cx="124326" cy="662940"/>
          </a:xfrm>
          <a:prstGeom prst="rect">
            <a:avLst/>
          </a:prstGeom>
          <a:solidFill>
            <a:srgbClr val="54BFD3"/>
          </a:solidFill>
          <a:ln>
            <a:solidFill>
              <a:srgbClr val="54BF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94952828-1336-4C5F-A96B-2E81FF372A48}"/>
              </a:ext>
            </a:extLst>
          </p:cNvPr>
          <p:cNvSpPr/>
          <p:nvPr/>
        </p:nvSpPr>
        <p:spPr>
          <a:xfrm>
            <a:off x="9964236" y="1849760"/>
            <a:ext cx="124326" cy="662940"/>
          </a:xfrm>
          <a:prstGeom prst="rect">
            <a:avLst/>
          </a:prstGeom>
          <a:pattFill prst="wdDnDiag">
            <a:fgClr>
              <a:srgbClr val="54BFD3"/>
            </a:fgClr>
            <a:bgClr>
              <a:schemeClr val="bg1"/>
            </a:bgClr>
          </a:pattFill>
          <a:ln>
            <a:solidFill>
              <a:srgbClr val="54BF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FED2F514-3C94-40D0-ACB1-C84A8D088B23}"/>
              </a:ext>
            </a:extLst>
          </p:cNvPr>
          <p:cNvSpPr/>
          <p:nvPr/>
        </p:nvSpPr>
        <p:spPr>
          <a:xfrm>
            <a:off x="10170811" y="1849760"/>
            <a:ext cx="124326" cy="662940"/>
          </a:xfrm>
          <a:prstGeom prst="rect">
            <a:avLst/>
          </a:prstGeom>
          <a:solidFill>
            <a:srgbClr val="F07624"/>
          </a:solidFill>
          <a:ln>
            <a:solidFill>
              <a:srgbClr val="F077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99ABBA-3654-498C-AFE3-99F23D32F534}"/>
              </a:ext>
            </a:extLst>
          </p:cNvPr>
          <p:cNvSpPr txBox="1"/>
          <p:nvPr/>
        </p:nvSpPr>
        <p:spPr>
          <a:xfrm rot="16200000">
            <a:off x="2692287" y="2941142"/>
            <a:ext cx="7511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blocked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C5C15458-8D66-45AD-B387-1161D85E37D0}"/>
              </a:ext>
            </a:extLst>
          </p:cNvPr>
          <p:cNvSpPr txBox="1"/>
          <p:nvPr/>
        </p:nvSpPr>
        <p:spPr>
          <a:xfrm rot="16200000">
            <a:off x="2552390" y="2050741"/>
            <a:ext cx="10131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Interleaved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611F5074-0594-45A5-AACA-FADD62167F02}"/>
              </a:ext>
            </a:extLst>
          </p:cNvPr>
          <p:cNvSpPr/>
          <p:nvPr/>
        </p:nvSpPr>
        <p:spPr>
          <a:xfrm>
            <a:off x="8521659" y="1856067"/>
            <a:ext cx="124326" cy="662940"/>
          </a:xfrm>
          <a:prstGeom prst="rect">
            <a:avLst/>
          </a:prstGeom>
          <a:pattFill prst="wdDnDiag">
            <a:fgClr>
              <a:srgbClr val="F07624"/>
            </a:fgClr>
            <a:bgClr>
              <a:schemeClr val="bg1"/>
            </a:bgClr>
          </a:pattFill>
          <a:ln>
            <a:solidFill>
              <a:srgbClr val="F077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59D3BBCF-A95F-455E-8BD1-F605205C4258}"/>
              </a:ext>
            </a:extLst>
          </p:cNvPr>
          <p:cNvSpPr/>
          <p:nvPr/>
        </p:nvSpPr>
        <p:spPr>
          <a:xfrm>
            <a:off x="8932526" y="1849760"/>
            <a:ext cx="124326" cy="662940"/>
          </a:xfrm>
          <a:prstGeom prst="rect">
            <a:avLst/>
          </a:prstGeom>
          <a:pattFill prst="wdDnDiag">
            <a:fgClr>
              <a:srgbClr val="54BFD3"/>
            </a:fgClr>
            <a:bgClr>
              <a:schemeClr val="bg1"/>
            </a:bgClr>
          </a:pattFill>
          <a:ln>
            <a:solidFill>
              <a:srgbClr val="54BF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7D3D879B-D770-433B-8A7A-B4C5BAF3118A}"/>
              </a:ext>
            </a:extLst>
          </p:cNvPr>
          <p:cNvSpPr/>
          <p:nvPr/>
        </p:nvSpPr>
        <p:spPr>
          <a:xfrm>
            <a:off x="8730614" y="1849760"/>
            <a:ext cx="124326" cy="662940"/>
          </a:xfrm>
          <a:prstGeom prst="rect">
            <a:avLst/>
          </a:prstGeom>
          <a:solidFill>
            <a:srgbClr val="F07624"/>
          </a:solidFill>
          <a:ln>
            <a:solidFill>
              <a:srgbClr val="F077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E609F9A-FC3A-4E59-B274-5E32FE18A782}"/>
              </a:ext>
            </a:extLst>
          </p:cNvPr>
          <p:cNvSpPr txBox="1"/>
          <p:nvPr/>
        </p:nvSpPr>
        <p:spPr>
          <a:xfrm>
            <a:off x="4930241" y="1466275"/>
            <a:ext cx="12614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dirty="0"/>
              <a:t>Training Phase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F5B62333-6CA5-456B-9EC7-505319702DFD}"/>
              </a:ext>
            </a:extLst>
          </p:cNvPr>
          <p:cNvSpPr txBox="1"/>
          <p:nvPr/>
        </p:nvSpPr>
        <p:spPr>
          <a:xfrm>
            <a:off x="8837866" y="1452251"/>
            <a:ext cx="9622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dirty="0"/>
              <a:t>Test Phase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5E0A7B2-7D3E-413A-933D-077037655D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159" y="4165600"/>
            <a:ext cx="2201204" cy="2406649"/>
          </a:xfrm>
          <a:prstGeom prst="rect">
            <a:avLst/>
          </a:prstGeom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0B34C038-5EBB-4702-8E15-46297BCA01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1131" y="4718216"/>
            <a:ext cx="5823657" cy="1670657"/>
          </a:xfrm>
          <a:prstGeom prst="rect">
            <a:avLst/>
          </a:prstGeom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248E8696-A784-4E59-969A-9D95E44859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9669" y="4169015"/>
            <a:ext cx="2315155" cy="2445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7204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8C2413D-7D91-4C35-902C-AAAD9815BC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8929" y="2185005"/>
            <a:ext cx="1510010" cy="151001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EC69893-635C-4933-9B74-896113007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Accuracy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18126D8-CB6C-462C-9628-510F17982BAA}"/>
              </a:ext>
            </a:extLst>
          </p:cNvPr>
          <p:cNvSpPr txBox="1"/>
          <p:nvPr/>
        </p:nvSpPr>
        <p:spPr>
          <a:xfrm>
            <a:off x="7158493" y="2074482"/>
            <a:ext cx="78739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/>
              <a:t>test (base)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4529573-F91C-4B24-8249-7E03473CF75A}"/>
              </a:ext>
            </a:extLst>
          </p:cNvPr>
          <p:cNvSpPr txBox="1"/>
          <p:nvPr/>
        </p:nvSpPr>
        <p:spPr>
          <a:xfrm>
            <a:off x="7158492" y="3862536"/>
            <a:ext cx="78739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/>
              <a:t>test (base)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0CC565-BA1B-4B27-BFC3-0678DD7513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6057" y="2062909"/>
            <a:ext cx="3052871" cy="18074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19CFC58-B7CE-4223-9FA9-D5DCBA09FE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6057" y="3862537"/>
            <a:ext cx="3078443" cy="186952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70651D8-4364-4AE9-9F47-23466179D1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8928" y="4194723"/>
            <a:ext cx="1510010" cy="1537340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9728C3B-04B5-4970-8662-714BFCB06104}"/>
              </a:ext>
            </a:extLst>
          </p:cNvPr>
          <p:cNvCxnSpPr/>
          <p:nvPr/>
        </p:nvCxnSpPr>
        <p:spPr>
          <a:xfrm>
            <a:off x="7280059" y="4603899"/>
            <a:ext cx="477078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AE56452-0F37-4C90-B574-E9C1A2337E12}"/>
              </a:ext>
            </a:extLst>
          </p:cNvPr>
          <p:cNvSpPr txBox="1"/>
          <p:nvPr/>
        </p:nvSpPr>
        <p:spPr>
          <a:xfrm>
            <a:off x="7335695" y="4367840"/>
            <a:ext cx="3658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 err="1"/>
              <a:t>n.s</a:t>
            </a:r>
            <a:r>
              <a:rPr lang="en-GB" sz="1000" dirty="0"/>
              <a:t>.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98CD702-42CC-471E-A0AA-5F11AE907005}"/>
              </a:ext>
            </a:extLst>
          </p:cNvPr>
          <p:cNvCxnSpPr/>
          <p:nvPr/>
        </p:nvCxnSpPr>
        <p:spPr>
          <a:xfrm>
            <a:off x="7239640" y="2600356"/>
            <a:ext cx="477078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9861BE86-381E-40C5-8383-D028B1AA1628}"/>
              </a:ext>
            </a:extLst>
          </p:cNvPr>
          <p:cNvSpPr txBox="1"/>
          <p:nvPr/>
        </p:nvSpPr>
        <p:spPr>
          <a:xfrm>
            <a:off x="7295276" y="2364297"/>
            <a:ext cx="3658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 err="1"/>
              <a:t>n.s</a:t>
            </a:r>
            <a:r>
              <a:rPr lang="en-GB" sz="1000" dirty="0"/>
              <a:t>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5D61FC3-0A35-436C-9443-A562790778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32757" y="4194723"/>
            <a:ext cx="1454614" cy="153734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138D4CCF-F85C-4E58-9068-7B3A4B5C12B8}"/>
              </a:ext>
            </a:extLst>
          </p:cNvPr>
          <p:cNvSpPr txBox="1"/>
          <p:nvPr/>
        </p:nvSpPr>
        <p:spPr>
          <a:xfrm>
            <a:off x="8682492" y="3860458"/>
            <a:ext cx="97654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/>
              <a:t>test (transfer)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7C99396-A041-4304-A8BD-1EE7B800D01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32757" y="2210703"/>
            <a:ext cx="1417451" cy="1484312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C30EC138-40D4-49D6-96C5-A9C795E4B7A1}"/>
              </a:ext>
            </a:extLst>
          </p:cNvPr>
          <p:cNvSpPr txBox="1"/>
          <p:nvPr/>
        </p:nvSpPr>
        <p:spPr>
          <a:xfrm>
            <a:off x="8668503" y="2083443"/>
            <a:ext cx="97654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/>
              <a:t>test (transfer)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547526C-B787-4897-A756-6C26659B9ED1}"/>
              </a:ext>
            </a:extLst>
          </p:cNvPr>
          <p:cNvCxnSpPr/>
          <p:nvPr/>
        </p:nvCxnSpPr>
        <p:spPr>
          <a:xfrm>
            <a:off x="8885560" y="3132982"/>
            <a:ext cx="477078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7B0F4C90-76CF-455B-9BE4-DA5E9A202AD8}"/>
              </a:ext>
            </a:extLst>
          </p:cNvPr>
          <p:cNvSpPr txBox="1"/>
          <p:nvPr/>
        </p:nvSpPr>
        <p:spPr>
          <a:xfrm>
            <a:off x="8941196" y="2896923"/>
            <a:ext cx="3658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 err="1"/>
              <a:t>n.s</a:t>
            </a:r>
            <a:r>
              <a:rPr lang="en-GB" sz="1000" dirty="0"/>
              <a:t>.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A6106A9-CF66-431A-A974-BB5724CBF7C6}"/>
              </a:ext>
            </a:extLst>
          </p:cNvPr>
          <p:cNvCxnSpPr/>
          <p:nvPr/>
        </p:nvCxnSpPr>
        <p:spPr>
          <a:xfrm>
            <a:off x="8895453" y="4962036"/>
            <a:ext cx="477078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B569B094-4641-4596-9444-D568658CF49E}"/>
              </a:ext>
            </a:extLst>
          </p:cNvPr>
          <p:cNvSpPr txBox="1"/>
          <p:nvPr/>
        </p:nvSpPr>
        <p:spPr>
          <a:xfrm>
            <a:off x="8951089" y="4725977"/>
            <a:ext cx="89800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/>
              <a:t>* (p=0.045 …)</a:t>
            </a:r>
          </a:p>
        </p:txBody>
      </p:sp>
    </p:spTree>
    <p:extLst>
      <p:ext uri="{BB962C8B-B14F-4D97-AF65-F5344CB8AC3E}">
        <p14:creationId xmlns:p14="http://schemas.microsoft.com/office/powerpoint/2010/main" val="34393653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69893-635C-4933-9B74-896113007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Test phase learning curves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18126D8-CB6C-462C-9628-510F17982BAA}"/>
              </a:ext>
            </a:extLst>
          </p:cNvPr>
          <p:cNvSpPr txBox="1"/>
          <p:nvPr/>
        </p:nvSpPr>
        <p:spPr>
          <a:xfrm>
            <a:off x="4213363" y="1988757"/>
            <a:ext cx="78739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/>
              <a:t>test (base)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30EC138-40D4-49D6-96C5-A9C795E4B7A1}"/>
              </a:ext>
            </a:extLst>
          </p:cNvPr>
          <p:cNvSpPr txBox="1"/>
          <p:nvPr/>
        </p:nvSpPr>
        <p:spPr>
          <a:xfrm>
            <a:off x="6340593" y="1988757"/>
            <a:ext cx="97654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/>
              <a:t>test (transfer)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D13BEF-1561-48F8-BEF7-92DF70116D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2585" y="2159142"/>
            <a:ext cx="2105245" cy="167781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3CE0777-DCD8-4655-9DA9-48F95A79F8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7830" y="2173727"/>
            <a:ext cx="2358024" cy="173342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C2742D2-DDAF-4EE8-9B3F-1789089B24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2586" y="4224529"/>
            <a:ext cx="2133956" cy="173342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70F8F77-053B-4EE3-A0E9-278A40D06C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26542" y="4224529"/>
            <a:ext cx="2472202" cy="1846706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DCF0F6D5-B865-4E29-B8E1-24E272F08925}"/>
              </a:ext>
            </a:extLst>
          </p:cNvPr>
          <p:cNvSpPr txBox="1"/>
          <p:nvPr/>
        </p:nvSpPr>
        <p:spPr>
          <a:xfrm>
            <a:off x="4213363" y="4022081"/>
            <a:ext cx="78739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/>
              <a:t>test (base)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2E5939C-FC48-48ED-AEA6-382E465F6A77}"/>
              </a:ext>
            </a:extLst>
          </p:cNvPr>
          <p:cNvSpPr txBox="1"/>
          <p:nvPr/>
        </p:nvSpPr>
        <p:spPr>
          <a:xfrm>
            <a:off x="6340593" y="4022081"/>
            <a:ext cx="97654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/>
              <a:t>test (transfer)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53A581E-74DD-4877-86B8-33E91F4BA65B}"/>
              </a:ext>
            </a:extLst>
          </p:cNvPr>
          <p:cNvSpPr txBox="1"/>
          <p:nvPr/>
        </p:nvSpPr>
        <p:spPr>
          <a:xfrm rot="16200000">
            <a:off x="2228850" y="2809875"/>
            <a:ext cx="13469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trained on animals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7F12BAE-DC9C-4AF4-A429-0CBD0274F389}"/>
              </a:ext>
            </a:extLst>
          </p:cNvPr>
          <p:cNvSpPr txBox="1"/>
          <p:nvPr/>
        </p:nvSpPr>
        <p:spPr>
          <a:xfrm rot="16200000">
            <a:off x="2220771" y="4952743"/>
            <a:ext cx="13630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trained on vehicles</a:t>
            </a:r>
          </a:p>
        </p:txBody>
      </p:sp>
    </p:spTree>
    <p:extLst>
      <p:ext uri="{BB962C8B-B14F-4D97-AF65-F5344CB8AC3E}">
        <p14:creationId xmlns:p14="http://schemas.microsoft.com/office/powerpoint/2010/main" val="9829869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69893-635C-4933-9B74-896113007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Psychometrics – base task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0DDEEE-D209-4B14-8A2C-255C316122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140" y="1614547"/>
            <a:ext cx="4149381" cy="211199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E7C0F19-D50E-4E81-9ED9-C22E08D423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227" y="3948898"/>
            <a:ext cx="4365294" cy="22709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405C619-CB3F-4AB8-B293-5D7F895994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0515" y="1633539"/>
            <a:ext cx="1486035" cy="196681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97DD133-8714-4BE4-A070-6CF1549CEB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93027" y="1642963"/>
            <a:ext cx="1595302" cy="196681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D1A3142-BAAC-4851-A3B6-52AF7F31E9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00516" y="3955069"/>
            <a:ext cx="1792511" cy="226995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166F711-0010-4C64-9365-E0447F4A5D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81691" y="3951166"/>
            <a:ext cx="1819408" cy="2173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5080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69893-635C-4933-9B74-896113007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Psychometrics – transfer task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6AB5A8-F077-4227-BF34-2C9318A5D6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227" y="1575686"/>
            <a:ext cx="4365294" cy="21826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A159741-841B-4088-B24A-298F1125C5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227" y="4099726"/>
            <a:ext cx="4426414" cy="22699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8A97959-353E-41C6-8372-149C94E1FD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3494" y="1575686"/>
            <a:ext cx="1476519" cy="217376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D139F96-AD7E-4696-9BED-BB5FD30760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6420" y="1542747"/>
            <a:ext cx="1642249" cy="218264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F00E735-3829-4A06-B53A-647366295A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03494" y="4099726"/>
            <a:ext cx="1667027" cy="229581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F7D8E25-9D28-4F41-8E79-9F0ECC5C856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95959" y="4099727"/>
            <a:ext cx="1738466" cy="2348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9877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Picture 82">
            <a:extLst>
              <a:ext uri="{FF2B5EF4-FFF2-40B4-BE49-F238E27FC236}">
                <a16:creationId xmlns:a16="http://schemas.microsoft.com/office/drawing/2014/main" id="{D2F88AD0-CFAF-47DE-ADED-44D3F0B39B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0270" y="3410239"/>
            <a:ext cx="1106056" cy="1141735"/>
          </a:xfrm>
          <a:prstGeom prst="rect">
            <a:avLst/>
          </a:prstGeom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A3D86389-6F4B-4825-9876-85BC29438B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7187" y="3449202"/>
            <a:ext cx="1014484" cy="1014484"/>
          </a:xfrm>
          <a:prstGeom prst="rect">
            <a:avLst/>
          </a:prstGeom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47B6E6FF-5D11-427F-8C23-F5287BB983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01411" y="2271039"/>
            <a:ext cx="1078522" cy="1067109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F6544FB0-A060-4176-85BF-8AA06D722F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14183" y="2282065"/>
            <a:ext cx="1045195" cy="1056083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4C008C64-D8A8-42B3-A83C-3675768EE7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13386" y="3375665"/>
            <a:ext cx="1054195" cy="1059686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9F9C9BC6-58A0-47ED-8B62-E6E627D353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24275" y="3388991"/>
            <a:ext cx="1027895" cy="1017188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F496F546-8E23-4391-A6D8-A1F7B2BE078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60465" y="2226414"/>
            <a:ext cx="1187091" cy="1124910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54D9523E-47A2-464F-A040-4D7F1D46F47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50523" y="2250445"/>
            <a:ext cx="1118907" cy="1017188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BEC4F042-F2EE-49E4-A094-105C06A22E97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60198" b="1548"/>
          <a:stretch/>
        </p:blipFill>
        <p:spPr>
          <a:xfrm>
            <a:off x="7896207" y="3424111"/>
            <a:ext cx="1175200" cy="1059686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91B9279B-AD5D-47B4-B98C-109BCC0C0F72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r="63089"/>
          <a:stretch/>
        </p:blipFill>
        <p:spPr>
          <a:xfrm>
            <a:off x="6698943" y="3429000"/>
            <a:ext cx="1072954" cy="105968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B65B4425-C384-4683-A865-DC7331E7DC90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60833"/>
          <a:stretch/>
        </p:blipFill>
        <p:spPr>
          <a:xfrm>
            <a:off x="7902695" y="2282065"/>
            <a:ext cx="1157636" cy="100885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7561D2AB-2E2E-419B-B2FF-E61D54D1176E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3510" r="58259"/>
          <a:stretch/>
        </p:blipFill>
        <p:spPr>
          <a:xfrm>
            <a:off x="6595994" y="2233344"/>
            <a:ext cx="1278853" cy="1141734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D0A577E7-C737-439A-871B-0B259105C23C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54681" r="4668"/>
          <a:stretch/>
        </p:blipFill>
        <p:spPr>
          <a:xfrm>
            <a:off x="1396722" y="3412305"/>
            <a:ext cx="1193879" cy="105968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507AF4F-9238-4B31-8319-0C5246FEBB42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r="57022"/>
          <a:stretch/>
        </p:blipFill>
        <p:spPr>
          <a:xfrm>
            <a:off x="197953" y="3412305"/>
            <a:ext cx="1244935" cy="104518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BB37DDC-25B7-4532-B198-D1C8A213AC88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r="58350"/>
          <a:stretch/>
        </p:blipFill>
        <p:spPr>
          <a:xfrm>
            <a:off x="274912" y="2288945"/>
            <a:ext cx="1059015" cy="9825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EC69893-635C-4933-9B74-896113007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Choice Patterns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D22F5F-C4AF-4D38-B61A-8A06D379F996}"/>
              </a:ext>
            </a:extLst>
          </p:cNvPr>
          <p:cNvSpPr/>
          <p:nvPr/>
        </p:nvSpPr>
        <p:spPr>
          <a:xfrm>
            <a:off x="509986" y="2293004"/>
            <a:ext cx="748748" cy="757269"/>
          </a:xfrm>
          <a:prstGeom prst="rect">
            <a:avLst/>
          </a:prstGeom>
          <a:noFill/>
          <a:ln w="57150">
            <a:solidFill>
              <a:srgbClr val="409B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B662A21-3FE9-4189-BD11-6CA22F1BC060}"/>
              </a:ext>
            </a:extLst>
          </p:cNvPr>
          <p:cNvSpPr/>
          <p:nvPr/>
        </p:nvSpPr>
        <p:spPr>
          <a:xfrm>
            <a:off x="504970" y="3442151"/>
            <a:ext cx="748748" cy="757269"/>
          </a:xfrm>
          <a:prstGeom prst="rect">
            <a:avLst/>
          </a:prstGeom>
          <a:noFill/>
          <a:ln w="57150">
            <a:solidFill>
              <a:srgbClr val="409B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9E74C2AE-DC12-4951-B0A2-6DE42E85F4F5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55994"/>
          <a:stretch/>
        </p:blipFill>
        <p:spPr>
          <a:xfrm>
            <a:off x="1446527" y="2288945"/>
            <a:ext cx="1118907" cy="98250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35DD164-EFE5-4BAE-BE31-F28DF09811F0}"/>
              </a:ext>
            </a:extLst>
          </p:cNvPr>
          <p:cNvSpPr/>
          <p:nvPr/>
        </p:nvSpPr>
        <p:spPr>
          <a:xfrm>
            <a:off x="1709134" y="2293004"/>
            <a:ext cx="748748" cy="757269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D21C793-591C-4B08-8AC9-67F736CA5B9C}"/>
              </a:ext>
            </a:extLst>
          </p:cNvPr>
          <p:cNvSpPr/>
          <p:nvPr/>
        </p:nvSpPr>
        <p:spPr>
          <a:xfrm>
            <a:off x="1724583" y="3437879"/>
            <a:ext cx="748748" cy="757269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B857C79-4310-4504-9421-F22D4F675E99}"/>
              </a:ext>
            </a:extLst>
          </p:cNvPr>
          <p:cNvSpPr txBox="1"/>
          <p:nvPr/>
        </p:nvSpPr>
        <p:spPr>
          <a:xfrm rot="16200000">
            <a:off x="-113227" y="2540831"/>
            <a:ext cx="63190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/>
              <a:t>blocked</a:t>
            </a:r>
            <a:endParaRPr lang="en-GB" sz="1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66DBF1-97AE-4246-8095-2DB6F4DE127F}"/>
              </a:ext>
            </a:extLst>
          </p:cNvPr>
          <p:cNvSpPr txBox="1"/>
          <p:nvPr/>
        </p:nvSpPr>
        <p:spPr>
          <a:xfrm rot="16200000">
            <a:off x="-219789" y="3673301"/>
            <a:ext cx="83548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/>
              <a:t>interleaved</a:t>
            </a:r>
            <a:endParaRPr lang="en-GB" sz="1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088BD58-E194-4FC8-8179-FE0E9B1CEA77}"/>
              </a:ext>
            </a:extLst>
          </p:cNvPr>
          <p:cNvSpPr txBox="1"/>
          <p:nvPr/>
        </p:nvSpPr>
        <p:spPr>
          <a:xfrm>
            <a:off x="756310" y="1862583"/>
            <a:ext cx="16643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/>
              <a:t>Animals – base task</a:t>
            </a:r>
            <a:endParaRPr lang="en-GB" b="1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D61955D-703C-4579-840C-E7CAAA587B2A}"/>
              </a:ext>
            </a:extLst>
          </p:cNvPr>
          <p:cNvSpPr/>
          <p:nvPr/>
        </p:nvSpPr>
        <p:spPr>
          <a:xfrm>
            <a:off x="6935462" y="2300751"/>
            <a:ext cx="748748" cy="757269"/>
          </a:xfrm>
          <a:prstGeom prst="rect">
            <a:avLst/>
          </a:prstGeom>
          <a:noFill/>
          <a:ln w="57150">
            <a:solidFill>
              <a:srgbClr val="409B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32E8F91-3D06-464B-AB33-F9BD40462AD5}"/>
              </a:ext>
            </a:extLst>
          </p:cNvPr>
          <p:cNvSpPr/>
          <p:nvPr/>
        </p:nvSpPr>
        <p:spPr>
          <a:xfrm>
            <a:off x="6930446" y="3449898"/>
            <a:ext cx="748748" cy="757269"/>
          </a:xfrm>
          <a:prstGeom prst="rect">
            <a:avLst/>
          </a:prstGeom>
          <a:noFill/>
          <a:ln w="57150">
            <a:solidFill>
              <a:srgbClr val="409B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CB80B7E-8226-4910-B7F4-9D01B0576CEF}"/>
              </a:ext>
            </a:extLst>
          </p:cNvPr>
          <p:cNvSpPr/>
          <p:nvPr/>
        </p:nvSpPr>
        <p:spPr>
          <a:xfrm>
            <a:off x="8134610" y="2300751"/>
            <a:ext cx="748748" cy="757269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896E7CF-A664-4E7B-B39B-2B7D1955E001}"/>
              </a:ext>
            </a:extLst>
          </p:cNvPr>
          <p:cNvSpPr/>
          <p:nvPr/>
        </p:nvSpPr>
        <p:spPr>
          <a:xfrm>
            <a:off x="8150059" y="3445626"/>
            <a:ext cx="748748" cy="757269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2CCECDF-D011-460E-8FE1-F0F2B666D3E4}"/>
              </a:ext>
            </a:extLst>
          </p:cNvPr>
          <p:cNvSpPr txBox="1"/>
          <p:nvPr/>
        </p:nvSpPr>
        <p:spPr>
          <a:xfrm rot="16200000">
            <a:off x="6293199" y="2548578"/>
            <a:ext cx="63190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/>
              <a:t>blocked</a:t>
            </a:r>
            <a:endParaRPr lang="en-GB" sz="14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98AF738-D456-4655-8F3C-3A378CCF7496}"/>
              </a:ext>
            </a:extLst>
          </p:cNvPr>
          <p:cNvSpPr txBox="1"/>
          <p:nvPr/>
        </p:nvSpPr>
        <p:spPr>
          <a:xfrm rot="16200000">
            <a:off x="6186637" y="3681048"/>
            <a:ext cx="83548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/>
              <a:t>interleaved</a:t>
            </a:r>
            <a:endParaRPr lang="en-GB" sz="14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1A383A5-AFC9-48D0-9EB9-AB0B8B3FCA1B}"/>
              </a:ext>
            </a:extLst>
          </p:cNvPr>
          <p:cNvSpPr txBox="1"/>
          <p:nvPr/>
        </p:nvSpPr>
        <p:spPr>
          <a:xfrm>
            <a:off x="7150635" y="1893720"/>
            <a:ext cx="16643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/>
              <a:t>Vehicles – base task</a:t>
            </a:r>
            <a:endParaRPr lang="en-GB" b="1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6A8DCA4-C326-41B8-B8DF-6EC6F2D1FCED}"/>
              </a:ext>
            </a:extLst>
          </p:cNvPr>
          <p:cNvSpPr/>
          <p:nvPr/>
        </p:nvSpPr>
        <p:spPr>
          <a:xfrm>
            <a:off x="3139001" y="2266100"/>
            <a:ext cx="748748" cy="757269"/>
          </a:xfrm>
          <a:prstGeom prst="rect">
            <a:avLst/>
          </a:prstGeom>
          <a:noFill/>
          <a:ln w="57150">
            <a:solidFill>
              <a:srgbClr val="409B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3D5F49C-C361-4DAD-B910-1A46AC22B95D}"/>
              </a:ext>
            </a:extLst>
          </p:cNvPr>
          <p:cNvSpPr/>
          <p:nvPr/>
        </p:nvSpPr>
        <p:spPr>
          <a:xfrm>
            <a:off x="3133985" y="3415247"/>
            <a:ext cx="748748" cy="757269"/>
          </a:xfrm>
          <a:prstGeom prst="rect">
            <a:avLst/>
          </a:prstGeom>
          <a:noFill/>
          <a:ln w="57150">
            <a:solidFill>
              <a:srgbClr val="409B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E6C2821-1649-4CF5-B60B-BE9B12B9FAF5}"/>
              </a:ext>
            </a:extLst>
          </p:cNvPr>
          <p:cNvSpPr/>
          <p:nvPr/>
        </p:nvSpPr>
        <p:spPr>
          <a:xfrm>
            <a:off x="4338149" y="2266100"/>
            <a:ext cx="748748" cy="757269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50C1606E-9971-479B-934A-EAFE09F61255}"/>
              </a:ext>
            </a:extLst>
          </p:cNvPr>
          <p:cNvSpPr/>
          <p:nvPr/>
        </p:nvSpPr>
        <p:spPr>
          <a:xfrm>
            <a:off x="4353598" y="3410975"/>
            <a:ext cx="748748" cy="757269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1CCC7AA-AA65-4D40-BC33-523E96BEEA73}"/>
              </a:ext>
            </a:extLst>
          </p:cNvPr>
          <p:cNvSpPr txBox="1"/>
          <p:nvPr/>
        </p:nvSpPr>
        <p:spPr>
          <a:xfrm rot="16200000">
            <a:off x="2515788" y="2513927"/>
            <a:ext cx="63190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/>
              <a:t>blocked</a:t>
            </a:r>
            <a:endParaRPr lang="en-GB" sz="14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E5B7665-66A9-41B0-A9C0-BB1718D74622}"/>
              </a:ext>
            </a:extLst>
          </p:cNvPr>
          <p:cNvSpPr txBox="1"/>
          <p:nvPr/>
        </p:nvSpPr>
        <p:spPr>
          <a:xfrm rot="16200000">
            <a:off x="2409226" y="3646397"/>
            <a:ext cx="83548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/>
              <a:t>interleaved</a:t>
            </a:r>
            <a:endParaRPr lang="en-GB" sz="14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419E6DA-FA9B-4D92-BD02-5380F7A3BF11}"/>
              </a:ext>
            </a:extLst>
          </p:cNvPr>
          <p:cNvSpPr txBox="1"/>
          <p:nvPr/>
        </p:nvSpPr>
        <p:spPr>
          <a:xfrm>
            <a:off x="3054019" y="1832657"/>
            <a:ext cx="25974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/>
              <a:t>Animals – transfer task (to vehicles)</a:t>
            </a:r>
            <a:endParaRPr lang="en-GB" b="1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9ADD26A7-7AB5-4A54-966D-233A2AD59079}"/>
              </a:ext>
            </a:extLst>
          </p:cNvPr>
          <p:cNvSpPr/>
          <p:nvPr/>
        </p:nvSpPr>
        <p:spPr>
          <a:xfrm>
            <a:off x="9544274" y="2330440"/>
            <a:ext cx="748748" cy="757269"/>
          </a:xfrm>
          <a:prstGeom prst="rect">
            <a:avLst/>
          </a:prstGeom>
          <a:noFill/>
          <a:ln w="57150">
            <a:solidFill>
              <a:srgbClr val="409B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1AC67B8-DDC7-47B2-BA7E-6EB5B40F3299}"/>
              </a:ext>
            </a:extLst>
          </p:cNvPr>
          <p:cNvSpPr/>
          <p:nvPr/>
        </p:nvSpPr>
        <p:spPr>
          <a:xfrm>
            <a:off x="9539258" y="3479587"/>
            <a:ext cx="748748" cy="757269"/>
          </a:xfrm>
          <a:prstGeom prst="rect">
            <a:avLst/>
          </a:prstGeom>
          <a:noFill/>
          <a:ln w="57150">
            <a:solidFill>
              <a:srgbClr val="409B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1601AB3-71AF-4824-A2EE-9B4901C2F177}"/>
              </a:ext>
            </a:extLst>
          </p:cNvPr>
          <p:cNvSpPr/>
          <p:nvPr/>
        </p:nvSpPr>
        <p:spPr>
          <a:xfrm>
            <a:off x="10743422" y="2330440"/>
            <a:ext cx="748748" cy="757269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97BF7FFF-534C-414B-81C9-4B62ECA8D8E4}"/>
              </a:ext>
            </a:extLst>
          </p:cNvPr>
          <p:cNvSpPr/>
          <p:nvPr/>
        </p:nvSpPr>
        <p:spPr>
          <a:xfrm>
            <a:off x="10758871" y="3475315"/>
            <a:ext cx="748748" cy="757269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258AC7B-34CE-4D9C-891F-AEDA00A33057}"/>
              </a:ext>
            </a:extLst>
          </p:cNvPr>
          <p:cNvSpPr txBox="1"/>
          <p:nvPr/>
        </p:nvSpPr>
        <p:spPr>
          <a:xfrm rot="16200000">
            <a:off x="8902011" y="2578267"/>
            <a:ext cx="63190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/>
              <a:t>blocked</a:t>
            </a:r>
            <a:endParaRPr lang="en-GB" sz="1400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55B779D-2A1C-480F-8E1B-C5488595474F}"/>
              </a:ext>
            </a:extLst>
          </p:cNvPr>
          <p:cNvSpPr txBox="1"/>
          <p:nvPr/>
        </p:nvSpPr>
        <p:spPr>
          <a:xfrm rot="16200000">
            <a:off x="8795449" y="3710737"/>
            <a:ext cx="83548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/>
              <a:t>interleaved</a:t>
            </a:r>
            <a:endParaRPr lang="en-GB" sz="1400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7EF8308-0EA3-4F6B-BFB9-D2D67D638191}"/>
              </a:ext>
            </a:extLst>
          </p:cNvPr>
          <p:cNvSpPr txBox="1"/>
          <p:nvPr/>
        </p:nvSpPr>
        <p:spPr>
          <a:xfrm>
            <a:off x="9406781" y="1923208"/>
            <a:ext cx="25458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/>
              <a:t>Vehicles – transfer task (to animals)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36971884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69893-635C-4933-9B74-896113007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Choice Patterns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5155FF94-BF8D-4289-8A86-9B8D2CE67D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110" y="1817894"/>
            <a:ext cx="1791475" cy="1126896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565B3AF9-1A5A-491F-A625-1513E4BE99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110" y="2940852"/>
            <a:ext cx="1895413" cy="1229589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A8E8B1AA-1A94-4354-8A6A-5509038AB2B1}"/>
              </a:ext>
            </a:extLst>
          </p:cNvPr>
          <p:cNvSpPr/>
          <p:nvPr/>
        </p:nvSpPr>
        <p:spPr>
          <a:xfrm>
            <a:off x="277435" y="1690688"/>
            <a:ext cx="2178050" cy="25654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BB0511-83C2-4D43-92C0-1B8DCE0C6A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9552" y="2293785"/>
            <a:ext cx="3580148" cy="16234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1ADDD11-AD9C-40AB-98B3-62EA6E5916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2400" y="2118600"/>
            <a:ext cx="3838140" cy="179865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66611F7-1549-467C-B9C1-6F31D2D2F4CE}"/>
              </a:ext>
            </a:extLst>
          </p:cNvPr>
          <p:cNvSpPr txBox="1"/>
          <p:nvPr/>
        </p:nvSpPr>
        <p:spPr>
          <a:xfrm>
            <a:off x="4123704" y="1843394"/>
            <a:ext cx="16643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/>
              <a:t>Animals – base task</a:t>
            </a:r>
            <a:endParaRPr lang="en-GB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71F3BCC-A305-4A30-8E22-65EB955E6C99}"/>
              </a:ext>
            </a:extLst>
          </p:cNvPr>
          <p:cNvSpPr txBox="1"/>
          <p:nvPr/>
        </p:nvSpPr>
        <p:spPr>
          <a:xfrm>
            <a:off x="9120668" y="1817893"/>
            <a:ext cx="16643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/>
              <a:t>Vehicles – base task</a:t>
            </a:r>
            <a:endParaRPr lang="en-GB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E4B03C5-3585-43F8-9A27-FCCEE3AD12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09552" y="4520355"/>
            <a:ext cx="3637298" cy="169505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B4955A1-6EAF-41C3-80D6-46E485ADF8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54795" y="4383271"/>
            <a:ext cx="3580797" cy="169505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031495E-3B41-4EE4-907A-CDD0F618C9E6}"/>
              </a:ext>
            </a:extLst>
          </p:cNvPr>
          <p:cNvSpPr txBox="1"/>
          <p:nvPr/>
        </p:nvSpPr>
        <p:spPr>
          <a:xfrm>
            <a:off x="3739487" y="4244771"/>
            <a:ext cx="25458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/>
              <a:t>Animals – transfer task (to vehicles)</a:t>
            </a:r>
            <a:endParaRPr lang="en-GB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A3EAD28-AEE2-4F40-959E-3BF6329740AD}"/>
              </a:ext>
            </a:extLst>
          </p:cNvPr>
          <p:cNvSpPr txBox="1"/>
          <p:nvPr/>
        </p:nvSpPr>
        <p:spPr>
          <a:xfrm>
            <a:off x="8679940" y="4178561"/>
            <a:ext cx="25458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/>
              <a:t>Vehicles – transfer task (to animals)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5299477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69893-635C-4933-9B74-896113007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Psychophysical Model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D96FCE-7B19-4E10-B0A5-A7E88E6079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752" y="2242956"/>
            <a:ext cx="4851998" cy="118604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1EB6B55-9C12-44E6-A8ED-1D2B98A2A547}"/>
              </a:ext>
            </a:extLst>
          </p:cNvPr>
          <p:cNvSpPr txBox="1"/>
          <p:nvPr/>
        </p:nvSpPr>
        <p:spPr>
          <a:xfrm>
            <a:off x="2009154" y="1828322"/>
            <a:ext cx="16643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/>
              <a:t>Animals – base task</a:t>
            </a:r>
            <a:endParaRPr lang="en-GB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461B8D-B7AD-49E3-9773-25801EE7B4D4}"/>
              </a:ext>
            </a:extLst>
          </p:cNvPr>
          <p:cNvSpPr txBox="1"/>
          <p:nvPr/>
        </p:nvSpPr>
        <p:spPr>
          <a:xfrm>
            <a:off x="9120668" y="1817893"/>
            <a:ext cx="16643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/>
              <a:t>Vehicles – base task</a:t>
            </a:r>
            <a:endParaRPr lang="en-GB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44F333-696A-4659-833B-C427FC540A09}"/>
              </a:ext>
            </a:extLst>
          </p:cNvPr>
          <p:cNvSpPr txBox="1"/>
          <p:nvPr/>
        </p:nvSpPr>
        <p:spPr>
          <a:xfrm>
            <a:off x="1568426" y="4178561"/>
            <a:ext cx="25458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/>
              <a:t>Animals – transfer task (to vehicles)</a:t>
            </a:r>
            <a:endParaRPr lang="en-GB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28D2901-F4FF-4D77-AF80-796BDE7731D1}"/>
              </a:ext>
            </a:extLst>
          </p:cNvPr>
          <p:cNvSpPr txBox="1"/>
          <p:nvPr/>
        </p:nvSpPr>
        <p:spPr>
          <a:xfrm>
            <a:off x="8679940" y="4178561"/>
            <a:ext cx="25458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/>
              <a:t>Vehicles – transfer task (to animals)</a:t>
            </a:r>
            <a:endParaRPr lang="en-GB" b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9493403-2809-486E-837F-F68F8A2553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9252" y="2222097"/>
            <a:ext cx="4960555" cy="117515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2538B4B-F6E9-4B62-A7FC-0D608984F6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546" y="4714725"/>
            <a:ext cx="5110204" cy="127332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EA19C1C-A758-4F65-A77C-21FAA946B6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3955" y="4714725"/>
            <a:ext cx="5110204" cy="120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8500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69893-635C-4933-9B74-896113007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Word clouds of written responses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72522D-8CDC-4403-A8B1-EC067FE43049}"/>
              </a:ext>
            </a:extLst>
          </p:cNvPr>
          <p:cNvSpPr txBox="1"/>
          <p:nvPr/>
        </p:nvSpPr>
        <p:spPr>
          <a:xfrm>
            <a:off x="921026" y="6049617"/>
            <a:ext cx="74804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Todo</a:t>
            </a:r>
            <a:r>
              <a:rPr lang="en-GB" dirty="0"/>
              <a:t>: perhaps correlate </a:t>
            </a:r>
            <a:r>
              <a:rPr lang="en-GB" dirty="0" err="1"/>
              <a:t>wordfreqs</a:t>
            </a:r>
            <a:r>
              <a:rPr lang="en-GB" dirty="0"/>
              <a:t> with transfer performance? (exploratory…)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A536254-F1CB-424D-8D13-188771797B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321" y="2369853"/>
            <a:ext cx="4293581" cy="26275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6770F54-EBF7-4CCC-91F2-9D4057ACAB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1770" y="2258715"/>
            <a:ext cx="4620335" cy="295463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2D2FB28-655B-41E4-8EEC-289F104F67DE}"/>
              </a:ext>
            </a:extLst>
          </p:cNvPr>
          <p:cNvSpPr txBox="1"/>
          <p:nvPr/>
        </p:nvSpPr>
        <p:spPr>
          <a:xfrm>
            <a:off x="2370666" y="1906187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Animals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425C9ED-946F-4E3C-8CEE-B17B73D547CE}"/>
              </a:ext>
            </a:extLst>
          </p:cNvPr>
          <p:cNvSpPr txBox="1"/>
          <p:nvPr/>
        </p:nvSpPr>
        <p:spPr>
          <a:xfrm>
            <a:off x="8858250" y="1955050"/>
            <a:ext cx="963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Vehicles</a:t>
            </a:r>
          </a:p>
        </p:txBody>
      </p:sp>
    </p:spTree>
    <p:extLst>
      <p:ext uri="{BB962C8B-B14F-4D97-AF65-F5344CB8AC3E}">
        <p14:creationId xmlns:p14="http://schemas.microsoft.com/office/powerpoint/2010/main" val="35008482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69893-635C-4933-9B74-896113007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Topic Modelling of written responses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35BC5E-9163-4BDF-9DDA-896F8ECBA1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2360" y="1373480"/>
            <a:ext cx="6936840" cy="5192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8561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69893-635C-4933-9B74-896113007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Task Design &amp; Participants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8EA0DC-008F-4554-AEC8-763DA96647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18001"/>
            <a:ext cx="4273568" cy="360213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F093224-F875-4531-97E3-C8E51981FAF8}"/>
              </a:ext>
            </a:extLst>
          </p:cNvPr>
          <p:cNvSpPr txBox="1"/>
          <p:nvPr/>
        </p:nvSpPr>
        <p:spPr>
          <a:xfrm>
            <a:off x="6195391" y="1818001"/>
            <a:ext cx="441297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30 participants per dimension &amp; domain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Animals-speed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Animals-size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Vehicles-speed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Vehicles-size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250 trials (10 per size/speed combination) per participant</a:t>
            </a:r>
          </a:p>
        </p:txBody>
      </p:sp>
    </p:spTree>
    <p:extLst>
      <p:ext uri="{BB962C8B-B14F-4D97-AF65-F5344CB8AC3E}">
        <p14:creationId xmlns:p14="http://schemas.microsoft.com/office/powerpoint/2010/main" val="4378889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69893-635C-4933-9B74-896113007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Arena task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9FDC7D-72B8-427C-9760-A3EBCDF99B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4575" y="2456264"/>
            <a:ext cx="3966898" cy="28368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AA8A7B0-BD45-4E16-86A0-459FCB4FA6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8600" y="2363301"/>
            <a:ext cx="4039014" cy="3022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56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5FF4E9-B849-4289-BA5B-CB175B12F45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Animals/Vehicles Task 3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74A232-005F-42B9-87AD-833321AFB0A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Partial training feedback for cross-domain transfer</a:t>
            </a:r>
          </a:p>
        </p:txBody>
      </p:sp>
    </p:spTree>
    <p:extLst>
      <p:ext uri="{BB962C8B-B14F-4D97-AF65-F5344CB8AC3E}">
        <p14:creationId xmlns:p14="http://schemas.microsoft.com/office/powerpoint/2010/main" val="11039659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69893-635C-4933-9B74-896113007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Hypotheses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5F49FE8-74EC-426A-A59E-2D4135ECA1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If we give participants feedback only on subset of training trials,</a:t>
            </a:r>
          </a:p>
          <a:p>
            <a:pPr marL="0" indent="0">
              <a:buNone/>
            </a:pPr>
            <a:r>
              <a:rPr lang="en-GB" dirty="0"/>
              <a:t>  this might motivate them to learn abstract rules, rather than stimulus-  </a:t>
            </a:r>
          </a:p>
          <a:p>
            <a:pPr marL="0" indent="0">
              <a:buNone/>
            </a:pPr>
            <a:r>
              <a:rPr lang="en-GB" dirty="0"/>
              <a:t>  response contingencies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43D85C-6C07-3EC6-998C-06A9B3ABFB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6893" y="3679490"/>
            <a:ext cx="3160951" cy="270805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F7DE849-CB22-2395-9328-1A8220FB00BC}"/>
              </a:ext>
            </a:extLst>
          </p:cNvPr>
          <p:cNvSpPr/>
          <p:nvPr/>
        </p:nvSpPr>
        <p:spPr>
          <a:xfrm>
            <a:off x="4266893" y="3705225"/>
            <a:ext cx="626576" cy="5619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1FFFF91-CCFB-B103-B4A0-3AABE2F99051}"/>
              </a:ext>
            </a:extLst>
          </p:cNvPr>
          <p:cNvSpPr/>
          <p:nvPr/>
        </p:nvSpPr>
        <p:spPr>
          <a:xfrm>
            <a:off x="5534080" y="4267200"/>
            <a:ext cx="626576" cy="5619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4A404FF-BAB7-2810-D215-7B57905A2AD4}"/>
              </a:ext>
            </a:extLst>
          </p:cNvPr>
          <p:cNvSpPr/>
          <p:nvPr/>
        </p:nvSpPr>
        <p:spPr>
          <a:xfrm>
            <a:off x="6174691" y="4829175"/>
            <a:ext cx="626576" cy="5619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9AA1A0D-FB11-572A-2660-C2A845449D5C}"/>
              </a:ext>
            </a:extLst>
          </p:cNvPr>
          <p:cNvSpPr/>
          <p:nvPr/>
        </p:nvSpPr>
        <p:spPr>
          <a:xfrm>
            <a:off x="4907504" y="5324475"/>
            <a:ext cx="626576" cy="5619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F3A3F0A-9722-71E9-5FCA-8FDFE61B7EA8}"/>
              </a:ext>
            </a:extLst>
          </p:cNvPr>
          <p:cNvSpPr/>
          <p:nvPr/>
        </p:nvSpPr>
        <p:spPr>
          <a:xfrm>
            <a:off x="6143916" y="5862638"/>
            <a:ext cx="626576" cy="5619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DCBFFA1-D802-5527-650D-089EC061A69B}"/>
              </a:ext>
            </a:extLst>
          </p:cNvPr>
          <p:cNvSpPr/>
          <p:nvPr/>
        </p:nvSpPr>
        <p:spPr>
          <a:xfrm>
            <a:off x="4907504" y="5930900"/>
            <a:ext cx="626576" cy="5619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6F82440-677A-50B4-4357-A827054376A0}"/>
              </a:ext>
            </a:extLst>
          </p:cNvPr>
          <p:cNvSpPr/>
          <p:nvPr/>
        </p:nvSpPr>
        <p:spPr>
          <a:xfrm>
            <a:off x="4914522" y="4319864"/>
            <a:ext cx="626576" cy="5619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BFD811F-2798-2F85-C3A5-A44B3613B553}"/>
              </a:ext>
            </a:extLst>
          </p:cNvPr>
          <p:cNvSpPr/>
          <p:nvPr/>
        </p:nvSpPr>
        <p:spPr>
          <a:xfrm>
            <a:off x="6801267" y="3720306"/>
            <a:ext cx="626576" cy="5619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BB5F12B-FF96-AB68-2171-D79E9E711E0F}"/>
              </a:ext>
            </a:extLst>
          </p:cNvPr>
          <p:cNvSpPr/>
          <p:nvPr/>
        </p:nvSpPr>
        <p:spPr>
          <a:xfrm>
            <a:off x="6770089" y="5352534"/>
            <a:ext cx="626576" cy="5619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1407776-2869-B7FD-6617-DCF5A093F63E}"/>
              </a:ext>
            </a:extLst>
          </p:cNvPr>
          <p:cNvSpPr/>
          <p:nvPr/>
        </p:nvSpPr>
        <p:spPr>
          <a:xfrm>
            <a:off x="7895180" y="4016534"/>
            <a:ext cx="335561" cy="992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26AA6ED-E0B7-4871-8D61-2C1AAF6E69D0}"/>
              </a:ext>
            </a:extLst>
          </p:cNvPr>
          <p:cNvSpPr txBox="1"/>
          <p:nvPr/>
        </p:nvSpPr>
        <p:spPr>
          <a:xfrm>
            <a:off x="8230741" y="3927198"/>
            <a:ext cx="2209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No feedback</a:t>
            </a:r>
          </a:p>
        </p:txBody>
      </p:sp>
    </p:spTree>
    <p:extLst>
      <p:ext uri="{BB962C8B-B14F-4D97-AF65-F5344CB8AC3E}">
        <p14:creationId xmlns:p14="http://schemas.microsoft.com/office/powerpoint/2010/main" val="27729643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69893-635C-4933-9B74-896113007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Task Design &amp; Participants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35FF3306-30EF-46F9-B73C-7928465CF4DA}"/>
              </a:ext>
            </a:extLst>
          </p:cNvPr>
          <p:cNvGraphicFramePr>
            <a:graphicFrameLocks noGrp="1"/>
          </p:cNvGraphicFramePr>
          <p:nvPr/>
        </p:nvGraphicFramePr>
        <p:xfrm>
          <a:off x="543665" y="2022722"/>
          <a:ext cx="2028658" cy="128016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014329">
                  <a:extLst>
                    <a:ext uri="{9D8B030D-6E8A-4147-A177-3AD203B41FA5}">
                      <a16:colId xmlns:a16="http://schemas.microsoft.com/office/drawing/2014/main" val="3312619587"/>
                    </a:ext>
                  </a:extLst>
                </a:gridCol>
                <a:gridCol w="1014329">
                  <a:extLst>
                    <a:ext uri="{9D8B030D-6E8A-4147-A177-3AD203B41FA5}">
                      <a16:colId xmlns:a16="http://schemas.microsoft.com/office/drawing/2014/main" val="2572471876"/>
                    </a:ext>
                  </a:extLst>
                </a:gridCol>
              </a:tblGrid>
              <a:tr h="518472">
                <a:tc>
                  <a:txBody>
                    <a:bodyPr/>
                    <a:lstStyle/>
                    <a:p>
                      <a:r>
                        <a:rPr lang="en-GB" sz="1200" b="1" dirty="0"/>
                        <a:t>Vehicles – Blocked</a:t>
                      </a:r>
                    </a:p>
                    <a:p>
                      <a:r>
                        <a:rPr lang="en-GB" sz="1200" dirty="0"/>
                        <a:t>(n=50)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b="1" dirty="0"/>
                        <a:t>Vehicles – Interleaved</a:t>
                      </a:r>
                    </a:p>
                    <a:p>
                      <a:r>
                        <a:rPr lang="en-GB" sz="1200" dirty="0"/>
                        <a:t>(n=50)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8922808"/>
                  </a:ext>
                </a:extLst>
              </a:tr>
              <a:tr h="518472">
                <a:tc>
                  <a:txBody>
                    <a:bodyPr/>
                    <a:lstStyle/>
                    <a:p>
                      <a:r>
                        <a:rPr lang="en-GB" sz="1200" b="1" dirty="0"/>
                        <a:t>Animals – Blocked</a:t>
                      </a:r>
                    </a:p>
                    <a:p>
                      <a:r>
                        <a:rPr lang="en-GB" sz="1200" dirty="0"/>
                        <a:t>(n=50)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b="1" dirty="0"/>
                        <a:t>Animals – Interleaved</a:t>
                      </a:r>
                      <a:r>
                        <a:rPr lang="en-GB" sz="1200" dirty="0"/>
                        <a:t> (n=50)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2864498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44B6A8C6-809F-442C-AE45-5883EA30FC00}"/>
              </a:ext>
            </a:extLst>
          </p:cNvPr>
          <p:cNvSpPr txBox="1"/>
          <p:nvPr/>
        </p:nvSpPr>
        <p:spPr>
          <a:xfrm>
            <a:off x="673054" y="1651251"/>
            <a:ext cx="16414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Training Curriculum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C6FBE7-8508-4C97-9B60-389662832DD7}"/>
              </a:ext>
            </a:extLst>
          </p:cNvPr>
          <p:cNvSpPr txBox="1"/>
          <p:nvPr/>
        </p:nvSpPr>
        <p:spPr>
          <a:xfrm rot="16200000">
            <a:off x="-440651" y="2508914"/>
            <a:ext cx="1457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Stimulus Domain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D952412-BCA0-4752-A88F-3ADBF2C1A61E}"/>
              </a:ext>
            </a:extLst>
          </p:cNvPr>
          <p:cNvSpPr/>
          <p:nvPr/>
        </p:nvSpPr>
        <p:spPr>
          <a:xfrm>
            <a:off x="3305629" y="2774950"/>
            <a:ext cx="2263140" cy="662940"/>
          </a:xfrm>
          <a:prstGeom prst="rect">
            <a:avLst/>
          </a:prstGeom>
          <a:solidFill>
            <a:srgbClr val="54BFD3"/>
          </a:solidFill>
          <a:ln>
            <a:solidFill>
              <a:srgbClr val="54BF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308872B-A351-4FC4-ABCC-502D5EF822D6}"/>
              </a:ext>
            </a:extLst>
          </p:cNvPr>
          <p:cNvSpPr/>
          <p:nvPr/>
        </p:nvSpPr>
        <p:spPr>
          <a:xfrm>
            <a:off x="5721169" y="2774950"/>
            <a:ext cx="2263140" cy="662940"/>
          </a:xfrm>
          <a:prstGeom prst="rect">
            <a:avLst/>
          </a:prstGeom>
          <a:solidFill>
            <a:srgbClr val="F07624"/>
          </a:solidFill>
          <a:ln>
            <a:solidFill>
              <a:srgbClr val="F077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C53D6DE-F5B8-4501-AAB1-BBF87431FD35}"/>
              </a:ext>
            </a:extLst>
          </p:cNvPr>
          <p:cNvSpPr/>
          <p:nvPr/>
        </p:nvSpPr>
        <p:spPr>
          <a:xfrm>
            <a:off x="3305629" y="1865472"/>
            <a:ext cx="124326" cy="662940"/>
          </a:xfrm>
          <a:prstGeom prst="rect">
            <a:avLst/>
          </a:prstGeom>
          <a:solidFill>
            <a:srgbClr val="54BFD3"/>
          </a:solidFill>
          <a:ln>
            <a:solidFill>
              <a:srgbClr val="54BF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8817EFB-8F5B-4A05-A0B9-19CCCF28C507}"/>
              </a:ext>
            </a:extLst>
          </p:cNvPr>
          <p:cNvSpPr/>
          <p:nvPr/>
        </p:nvSpPr>
        <p:spPr>
          <a:xfrm>
            <a:off x="3512205" y="1865472"/>
            <a:ext cx="124326" cy="662940"/>
          </a:xfrm>
          <a:prstGeom prst="rect">
            <a:avLst/>
          </a:prstGeom>
          <a:solidFill>
            <a:srgbClr val="F07624"/>
          </a:solidFill>
          <a:ln>
            <a:solidFill>
              <a:srgbClr val="F077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2AF47AD-865F-4D5B-9525-2F8D0CCEB8EB}"/>
              </a:ext>
            </a:extLst>
          </p:cNvPr>
          <p:cNvSpPr/>
          <p:nvPr/>
        </p:nvSpPr>
        <p:spPr>
          <a:xfrm>
            <a:off x="3718781" y="1865472"/>
            <a:ext cx="124326" cy="662940"/>
          </a:xfrm>
          <a:prstGeom prst="rect">
            <a:avLst/>
          </a:prstGeom>
          <a:solidFill>
            <a:srgbClr val="54BFD3"/>
          </a:solidFill>
          <a:ln>
            <a:solidFill>
              <a:srgbClr val="54BF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8B8EFA7-0EF1-4244-BE88-A154195AE38E}"/>
              </a:ext>
            </a:extLst>
          </p:cNvPr>
          <p:cNvSpPr/>
          <p:nvPr/>
        </p:nvSpPr>
        <p:spPr>
          <a:xfrm flipH="1">
            <a:off x="4129931" y="1859165"/>
            <a:ext cx="124326" cy="662940"/>
          </a:xfrm>
          <a:prstGeom prst="rect">
            <a:avLst/>
          </a:prstGeom>
          <a:solidFill>
            <a:srgbClr val="F07624"/>
          </a:solidFill>
          <a:ln>
            <a:solidFill>
              <a:srgbClr val="F077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1015764-9B6A-4BD5-AF96-03389182C63A}"/>
              </a:ext>
            </a:extLst>
          </p:cNvPr>
          <p:cNvSpPr/>
          <p:nvPr/>
        </p:nvSpPr>
        <p:spPr>
          <a:xfrm flipH="1">
            <a:off x="3923319" y="1859165"/>
            <a:ext cx="124326" cy="662940"/>
          </a:xfrm>
          <a:prstGeom prst="rect">
            <a:avLst/>
          </a:prstGeom>
          <a:solidFill>
            <a:srgbClr val="54BFD3"/>
          </a:solidFill>
          <a:ln>
            <a:solidFill>
              <a:srgbClr val="54BF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30ECC5B-008C-4195-8881-3C42717A8CED}"/>
              </a:ext>
            </a:extLst>
          </p:cNvPr>
          <p:cNvSpPr/>
          <p:nvPr/>
        </p:nvSpPr>
        <p:spPr>
          <a:xfrm>
            <a:off x="4338509" y="1865472"/>
            <a:ext cx="124326" cy="662940"/>
          </a:xfrm>
          <a:prstGeom prst="rect">
            <a:avLst/>
          </a:prstGeom>
          <a:solidFill>
            <a:srgbClr val="F07624"/>
          </a:solidFill>
          <a:ln>
            <a:solidFill>
              <a:srgbClr val="F077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DE09A1F-FB9E-4F45-9217-5BEA91770C39}"/>
              </a:ext>
            </a:extLst>
          </p:cNvPr>
          <p:cNvSpPr/>
          <p:nvPr/>
        </p:nvSpPr>
        <p:spPr>
          <a:xfrm>
            <a:off x="4545085" y="1865472"/>
            <a:ext cx="124326" cy="662940"/>
          </a:xfrm>
          <a:prstGeom prst="rect">
            <a:avLst/>
          </a:prstGeom>
          <a:solidFill>
            <a:srgbClr val="54BFD3"/>
          </a:solidFill>
          <a:ln>
            <a:solidFill>
              <a:srgbClr val="54BF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C1D06BE-3A24-4B03-B3FC-17E2462F66CC}"/>
              </a:ext>
            </a:extLst>
          </p:cNvPr>
          <p:cNvSpPr/>
          <p:nvPr/>
        </p:nvSpPr>
        <p:spPr>
          <a:xfrm>
            <a:off x="4751661" y="1865472"/>
            <a:ext cx="124326" cy="662940"/>
          </a:xfrm>
          <a:prstGeom prst="rect">
            <a:avLst/>
          </a:prstGeom>
          <a:solidFill>
            <a:srgbClr val="F07624"/>
          </a:solidFill>
          <a:ln>
            <a:solidFill>
              <a:srgbClr val="F077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7CBFC65F-5B7D-4A76-B467-0538FFC38EC9}"/>
              </a:ext>
            </a:extLst>
          </p:cNvPr>
          <p:cNvSpPr/>
          <p:nvPr/>
        </p:nvSpPr>
        <p:spPr>
          <a:xfrm>
            <a:off x="4958237" y="1865472"/>
            <a:ext cx="124326" cy="662940"/>
          </a:xfrm>
          <a:prstGeom prst="rect">
            <a:avLst/>
          </a:prstGeom>
          <a:solidFill>
            <a:srgbClr val="54BFD3"/>
          </a:solidFill>
          <a:ln>
            <a:solidFill>
              <a:srgbClr val="54BF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80A5F1F-143F-41BC-AE99-FD9078F142A5}"/>
              </a:ext>
            </a:extLst>
          </p:cNvPr>
          <p:cNvSpPr/>
          <p:nvPr/>
        </p:nvSpPr>
        <p:spPr>
          <a:xfrm>
            <a:off x="5164813" y="1865472"/>
            <a:ext cx="124326" cy="662940"/>
          </a:xfrm>
          <a:prstGeom prst="rect">
            <a:avLst/>
          </a:prstGeom>
          <a:solidFill>
            <a:srgbClr val="F07624"/>
          </a:solidFill>
          <a:ln>
            <a:solidFill>
              <a:srgbClr val="F077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BBB5122-CD7A-4DD5-8505-0CB49298342C}"/>
              </a:ext>
            </a:extLst>
          </p:cNvPr>
          <p:cNvSpPr/>
          <p:nvPr/>
        </p:nvSpPr>
        <p:spPr>
          <a:xfrm>
            <a:off x="5371389" y="1865472"/>
            <a:ext cx="124326" cy="662940"/>
          </a:xfrm>
          <a:prstGeom prst="rect">
            <a:avLst/>
          </a:prstGeom>
          <a:solidFill>
            <a:srgbClr val="54BFD3"/>
          </a:solidFill>
          <a:ln>
            <a:solidFill>
              <a:srgbClr val="54BF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E402345A-0F2C-4771-94D9-5C5949842C1B}"/>
              </a:ext>
            </a:extLst>
          </p:cNvPr>
          <p:cNvSpPr/>
          <p:nvPr/>
        </p:nvSpPr>
        <p:spPr>
          <a:xfrm>
            <a:off x="5577965" y="1865472"/>
            <a:ext cx="124326" cy="662940"/>
          </a:xfrm>
          <a:prstGeom prst="rect">
            <a:avLst/>
          </a:prstGeom>
          <a:solidFill>
            <a:srgbClr val="54BFD3"/>
          </a:solidFill>
          <a:ln>
            <a:solidFill>
              <a:srgbClr val="54BF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ADAC612-9CF3-430D-8060-F99A8B97DEC5}"/>
              </a:ext>
            </a:extLst>
          </p:cNvPr>
          <p:cNvSpPr/>
          <p:nvPr/>
        </p:nvSpPr>
        <p:spPr>
          <a:xfrm>
            <a:off x="5784541" y="1865472"/>
            <a:ext cx="124326" cy="662940"/>
          </a:xfrm>
          <a:prstGeom prst="rect">
            <a:avLst/>
          </a:prstGeom>
          <a:solidFill>
            <a:srgbClr val="54BFD3"/>
          </a:solidFill>
          <a:ln>
            <a:solidFill>
              <a:srgbClr val="54BF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03A2B87-A2AD-45DB-9793-D5B4DC57F60B}"/>
              </a:ext>
            </a:extLst>
          </p:cNvPr>
          <p:cNvSpPr/>
          <p:nvPr/>
        </p:nvSpPr>
        <p:spPr>
          <a:xfrm>
            <a:off x="5991117" y="1865472"/>
            <a:ext cx="124326" cy="662940"/>
          </a:xfrm>
          <a:prstGeom prst="rect">
            <a:avLst/>
          </a:prstGeom>
          <a:solidFill>
            <a:srgbClr val="F07624"/>
          </a:solidFill>
          <a:ln>
            <a:solidFill>
              <a:srgbClr val="F077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37BB57F-6EC5-49A6-A0CD-7927CAE23766}"/>
              </a:ext>
            </a:extLst>
          </p:cNvPr>
          <p:cNvSpPr/>
          <p:nvPr/>
        </p:nvSpPr>
        <p:spPr>
          <a:xfrm>
            <a:off x="6197693" y="1865472"/>
            <a:ext cx="124326" cy="662940"/>
          </a:xfrm>
          <a:prstGeom prst="rect">
            <a:avLst/>
          </a:prstGeom>
          <a:solidFill>
            <a:srgbClr val="54BFD3"/>
          </a:solidFill>
          <a:ln>
            <a:solidFill>
              <a:srgbClr val="54BF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E8B031F-2D97-46D8-B6E6-A9E20E2B8CDB}"/>
              </a:ext>
            </a:extLst>
          </p:cNvPr>
          <p:cNvSpPr/>
          <p:nvPr/>
        </p:nvSpPr>
        <p:spPr>
          <a:xfrm>
            <a:off x="6404268" y="1865472"/>
            <a:ext cx="124326" cy="662940"/>
          </a:xfrm>
          <a:prstGeom prst="rect">
            <a:avLst/>
          </a:prstGeom>
          <a:solidFill>
            <a:srgbClr val="F07624"/>
          </a:solidFill>
          <a:ln>
            <a:solidFill>
              <a:srgbClr val="F077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085353FB-D242-4ECB-9F6E-BFBB4BB377E8}"/>
              </a:ext>
            </a:extLst>
          </p:cNvPr>
          <p:cNvSpPr/>
          <p:nvPr/>
        </p:nvSpPr>
        <p:spPr>
          <a:xfrm>
            <a:off x="6612846" y="1859165"/>
            <a:ext cx="124326" cy="662940"/>
          </a:xfrm>
          <a:prstGeom prst="rect">
            <a:avLst/>
          </a:prstGeom>
          <a:solidFill>
            <a:srgbClr val="F07624"/>
          </a:solidFill>
          <a:ln>
            <a:solidFill>
              <a:srgbClr val="F077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8DF6F01F-7C28-4884-94CE-3B42FA1612D0}"/>
              </a:ext>
            </a:extLst>
          </p:cNvPr>
          <p:cNvSpPr/>
          <p:nvPr/>
        </p:nvSpPr>
        <p:spPr>
          <a:xfrm>
            <a:off x="6819422" y="1859165"/>
            <a:ext cx="124326" cy="662940"/>
          </a:xfrm>
          <a:prstGeom prst="rect">
            <a:avLst/>
          </a:prstGeom>
          <a:solidFill>
            <a:srgbClr val="54BFD3"/>
          </a:solidFill>
          <a:ln>
            <a:solidFill>
              <a:srgbClr val="54BF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36AFEE61-A47C-404B-93AA-3DF5E26CA6A6}"/>
              </a:ext>
            </a:extLst>
          </p:cNvPr>
          <p:cNvSpPr/>
          <p:nvPr/>
        </p:nvSpPr>
        <p:spPr>
          <a:xfrm>
            <a:off x="7025998" y="1859165"/>
            <a:ext cx="124326" cy="662940"/>
          </a:xfrm>
          <a:prstGeom prst="rect">
            <a:avLst/>
          </a:prstGeom>
          <a:solidFill>
            <a:srgbClr val="F07624"/>
          </a:solidFill>
          <a:ln>
            <a:solidFill>
              <a:srgbClr val="F077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1F48EA1D-947A-4CB0-911D-EBDF2B094182}"/>
              </a:ext>
            </a:extLst>
          </p:cNvPr>
          <p:cNvSpPr/>
          <p:nvPr/>
        </p:nvSpPr>
        <p:spPr>
          <a:xfrm>
            <a:off x="7232574" y="1859165"/>
            <a:ext cx="124326" cy="662940"/>
          </a:xfrm>
          <a:prstGeom prst="rect">
            <a:avLst/>
          </a:prstGeom>
          <a:solidFill>
            <a:srgbClr val="54BFD3"/>
          </a:solidFill>
          <a:ln>
            <a:solidFill>
              <a:srgbClr val="54BF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A790D34-F722-43AF-8916-585CBDA2E95F}"/>
              </a:ext>
            </a:extLst>
          </p:cNvPr>
          <p:cNvSpPr/>
          <p:nvPr/>
        </p:nvSpPr>
        <p:spPr>
          <a:xfrm>
            <a:off x="7439150" y="1859165"/>
            <a:ext cx="124326" cy="662940"/>
          </a:xfrm>
          <a:prstGeom prst="rect">
            <a:avLst/>
          </a:prstGeom>
          <a:solidFill>
            <a:srgbClr val="F07624"/>
          </a:solidFill>
          <a:ln>
            <a:solidFill>
              <a:srgbClr val="F077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095A655C-03DD-4161-9550-04F99A4B4FBA}"/>
              </a:ext>
            </a:extLst>
          </p:cNvPr>
          <p:cNvSpPr/>
          <p:nvPr/>
        </p:nvSpPr>
        <p:spPr>
          <a:xfrm>
            <a:off x="7645726" y="1859165"/>
            <a:ext cx="124326" cy="662940"/>
          </a:xfrm>
          <a:prstGeom prst="rect">
            <a:avLst/>
          </a:prstGeom>
          <a:solidFill>
            <a:srgbClr val="54BFD3"/>
          </a:solidFill>
          <a:ln>
            <a:solidFill>
              <a:srgbClr val="54BF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0DFF2FAC-6BBF-4F30-AB9C-7A2489D103E6}"/>
              </a:ext>
            </a:extLst>
          </p:cNvPr>
          <p:cNvSpPr/>
          <p:nvPr/>
        </p:nvSpPr>
        <p:spPr>
          <a:xfrm>
            <a:off x="7852301" y="1859165"/>
            <a:ext cx="124326" cy="662940"/>
          </a:xfrm>
          <a:prstGeom prst="rect">
            <a:avLst/>
          </a:prstGeom>
          <a:solidFill>
            <a:srgbClr val="F07624"/>
          </a:solidFill>
          <a:ln>
            <a:solidFill>
              <a:srgbClr val="F077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B424A8B9-B093-4520-8BF7-795E1DE10D7E}"/>
              </a:ext>
            </a:extLst>
          </p:cNvPr>
          <p:cNvSpPr/>
          <p:nvPr/>
        </p:nvSpPr>
        <p:spPr>
          <a:xfrm>
            <a:off x="8315613" y="2756320"/>
            <a:ext cx="124326" cy="662940"/>
          </a:xfrm>
          <a:prstGeom prst="rect">
            <a:avLst/>
          </a:prstGeom>
          <a:pattFill prst="wdDnDiag">
            <a:fgClr>
              <a:srgbClr val="F07624"/>
            </a:fgClr>
            <a:bgClr>
              <a:schemeClr val="bg1"/>
            </a:bgClr>
          </a:pattFill>
          <a:ln>
            <a:solidFill>
              <a:srgbClr val="F077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AC50E92D-A2A7-4407-901A-2D4192782807}"/>
              </a:ext>
            </a:extLst>
          </p:cNvPr>
          <p:cNvSpPr/>
          <p:nvPr/>
        </p:nvSpPr>
        <p:spPr>
          <a:xfrm>
            <a:off x="8522189" y="2756320"/>
            <a:ext cx="124326" cy="662940"/>
          </a:xfrm>
          <a:prstGeom prst="rect">
            <a:avLst/>
          </a:prstGeom>
          <a:solidFill>
            <a:srgbClr val="54BFD3"/>
          </a:solidFill>
          <a:ln>
            <a:solidFill>
              <a:srgbClr val="54BF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65FD9F15-3828-4343-A277-3B8D2E284B11}"/>
              </a:ext>
            </a:extLst>
          </p:cNvPr>
          <p:cNvSpPr/>
          <p:nvPr/>
        </p:nvSpPr>
        <p:spPr>
          <a:xfrm>
            <a:off x="8728764" y="2756320"/>
            <a:ext cx="124326" cy="662940"/>
          </a:xfrm>
          <a:prstGeom prst="rect">
            <a:avLst/>
          </a:prstGeom>
          <a:pattFill prst="wdDnDiag">
            <a:fgClr>
              <a:srgbClr val="F07624"/>
            </a:fgClr>
            <a:bgClr>
              <a:schemeClr val="bg1"/>
            </a:bgClr>
          </a:pattFill>
          <a:ln>
            <a:solidFill>
              <a:srgbClr val="F077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0AC9BB90-8CF8-4981-8168-BCDA2F70FCD7}"/>
              </a:ext>
            </a:extLst>
          </p:cNvPr>
          <p:cNvSpPr/>
          <p:nvPr/>
        </p:nvSpPr>
        <p:spPr>
          <a:xfrm>
            <a:off x="8937342" y="2750013"/>
            <a:ext cx="124326" cy="662940"/>
          </a:xfrm>
          <a:prstGeom prst="rect">
            <a:avLst/>
          </a:prstGeom>
          <a:solidFill>
            <a:srgbClr val="F07624"/>
          </a:solidFill>
          <a:ln>
            <a:solidFill>
              <a:srgbClr val="F077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530EBD7B-D48E-4095-957F-EBF60C0B00D2}"/>
              </a:ext>
            </a:extLst>
          </p:cNvPr>
          <p:cNvSpPr/>
          <p:nvPr/>
        </p:nvSpPr>
        <p:spPr>
          <a:xfrm>
            <a:off x="9143918" y="2750013"/>
            <a:ext cx="124326" cy="662940"/>
          </a:xfrm>
          <a:prstGeom prst="rect">
            <a:avLst/>
          </a:prstGeom>
          <a:pattFill prst="wdDnDiag">
            <a:fgClr>
              <a:srgbClr val="54BFD3"/>
            </a:fgClr>
            <a:bgClr>
              <a:schemeClr val="bg1"/>
            </a:bgClr>
          </a:pattFill>
          <a:ln>
            <a:solidFill>
              <a:srgbClr val="54BF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597AD261-B849-4B8E-AA65-6D78022B6DFB}"/>
              </a:ext>
            </a:extLst>
          </p:cNvPr>
          <p:cNvSpPr/>
          <p:nvPr/>
        </p:nvSpPr>
        <p:spPr>
          <a:xfrm>
            <a:off x="9350494" y="2750013"/>
            <a:ext cx="124326" cy="662940"/>
          </a:xfrm>
          <a:prstGeom prst="rect">
            <a:avLst/>
          </a:prstGeom>
          <a:pattFill prst="wdDnDiag">
            <a:fgClr>
              <a:srgbClr val="F07624"/>
            </a:fgClr>
            <a:bgClr>
              <a:schemeClr val="bg1"/>
            </a:bgClr>
          </a:pattFill>
          <a:ln>
            <a:solidFill>
              <a:srgbClr val="F077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BBA7B487-EEB8-4AE0-B4CF-431106E529CC}"/>
              </a:ext>
            </a:extLst>
          </p:cNvPr>
          <p:cNvSpPr/>
          <p:nvPr/>
        </p:nvSpPr>
        <p:spPr>
          <a:xfrm>
            <a:off x="9557070" y="2750013"/>
            <a:ext cx="124326" cy="662940"/>
          </a:xfrm>
          <a:prstGeom prst="rect">
            <a:avLst/>
          </a:prstGeom>
          <a:solidFill>
            <a:srgbClr val="54BFD3"/>
          </a:solidFill>
          <a:ln>
            <a:solidFill>
              <a:srgbClr val="54BF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3771D276-F372-4D38-8073-5EBDD07521D9}"/>
              </a:ext>
            </a:extLst>
          </p:cNvPr>
          <p:cNvSpPr/>
          <p:nvPr/>
        </p:nvSpPr>
        <p:spPr>
          <a:xfrm>
            <a:off x="9763646" y="2750013"/>
            <a:ext cx="124326" cy="662940"/>
          </a:xfrm>
          <a:prstGeom prst="rect">
            <a:avLst/>
          </a:prstGeom>
          <a:solidFill>
            <a:srgbClr val="F07624"/>
          </a:solidFill>
          <a:ln>
            <a:solidFill>
              <a:srgbClr val="F077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DB812769-0355-46BC-B4A8-472EAF1686F6}"/>
              </a:ext>
            </a:extLst>
          </p:cNvPr>
          <p:cNvSpPr/>
          <p:nvPr/>
        </p:nvSpPr>
        <p:spPr>
          <a:xfrm>
            <a:off x="9970222" y="2750013"/>
            <a:ext cx="124326" cy="662940"/>
          </a:xfrm>
          <a:prstGeom prst="rect">
            <a:avLst/>
          </a:prstGeom>
          <a:pattFill prst="wdDnDiag">
            <a:fgClr>
              <a:srgbClr val="54BFD3"/>
            </a:fgClr>
            <a:bgClr>
              <a:schemeClr val="bg1"/>
            </a:bgClr>
          </a:pattFill>
          <a:ln>
            <a:solidFill>
              <a:srgbClr val="54BF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C70312FE-98AF-4558-8927-480A37C950AA}"/>
              </a:ext>
            </a:extLst>
          </p:cNvPr>
          <p:cNvSpPr/>
          <p:nvPr/>
        </p:nvSpPr>
        <p:spPr>
          <a:xfrm>
            <a:off x="10176797" y="2750013"/>
            <a:ext cx="124326" cy="662940"/>
          </a:xfrm>
          <a:prstGeom prst="rect">
            <a:avLst/>
          </a:prstGeom>
          <a:solidFill>
            <a:srgbClr val="F07624"/>
          </a:solidFill>
          <a:ln>
            <a:solidFill>
              <a:srgbClr val="F077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F61C0D21-F4B3-44F8-9A83-7AD3C925203A}"/>
              </a:ext>
            </a:extLst>
          </p:cNvPr>
          <p:cNvSpPr/>
          <p:nvPr/>
        </p:nvSpPr>
        <p:spPr>
          <a:xfrm rot="16200000">
            <a:off x="10558081" y="2560997"/>
            <a:ext cx="174422" cy="378032"/>
          </a:xfrm>
          <a:prstGeom prst="rect">
            <a:avLst/>
          </a:prstGeom>
          <a:pattFill prst="wdDnDiag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638D45FF-0491-49F1-B38A-BB6A5F3C3197}"/>
              </a:ext>
            </a:extLst>
          </p:cNvPr>
          <p:cNvSpPr/>
          <p:nvPr/>
        </p:nvSpPr>
        <p:spPr>
          <a:xfrm rot="16200000">
            <a:off x="10538591" y="2233731"/>
            <a:ext cx="213401" cy="3780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779EBC-5FA1-4FF4-B749-EFD3FD163F8D}"/>
              </a:ext>
            </a:extLst>
          </p:cNvPr>
          <p:cNvSpPr txBox="1"/>
          <p:nvPr/>
        </p:nvSpPr>
        <p:spPr>
          <a:xfrm>
            <a:off x="10883247" y="2316046"/>
            <a:ext cx="23703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Base domain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1D71D7DB-41EE-4C0D-B82D-4FA09F9AE40D}"/>
              </a:ext>
            </a:extLst>
          </p:cNvPr>
          <p:cNvSpPr txBox="1"/>
          <p:nvPr/>
        </p:nvSpPr>
        <p:spPr>
          <a:xfrm>
            <a:off x="10894308" y="2656750"/>
            <a:ext cx="26598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Transfer domain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F36F9C04-1FA4-464F-B437-C67AE5FDBDEC}"/>
              </a:ext>
            </a:extLst>
          </p:cNvPr>
          <p:cNvSpPr/>
          <p:nvPr/>
        </p:nvSpPr>
        <p:spPr>
          <a:xfrm>
            <a:off x="8310797" y="1856067"/>
            <a:ext cx="124326" cy="662940"/>
          </a:xfrm>
          <a:prstGeom prst="rect">
            <a:avLst/>
          </a:prstGeom>
          <a:solidFill>
            <a:srgbClr val="54BFD3"/>
          </a:solidFill>
          <a:ln>
            <a:solidFill>
              <a:srgbClr val="54BF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33EE1F21-D02B-4197-A56B-4EFAB6FEE0FB}"/>
              </a:ext>
            </a:extLst>
          </p:cNvPr>
          <p:cNvSpPr/>
          <p:nvPr/>
        </p:nvSpPr>
        <p:spPr>
          <a:xfrm>
            <a:off x="9749825" y="1856067"/>
            <a:ext cx="124326" cy="662940"/>
          </a:xfrm>
          <a:prstGeom prst="rect">
            <a:avLst/>
          </a:prstGeom>
          <a:pattFill prst="wdDnDiag">
            <a:fgClr>
              <a:srgbClr val="F07624"/>
            </a:fgClr>
            <a:bgClr>
              <a:schemeClr val="bg1"/>
            </a:bgClr>
          </a:pattFill>
          <a:ln>
            <a:solidFill>
              <a:srgbClr val="F077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C84E6C58-B493-4D19-9CA1-3B7D9AB8E927}"/>
              </a:ext>
            </a:extLst>
          </p:cNvPr>
          <p:cNvSpPr/>
          <p:nvPr/>
        </p:nvSpPr>
        <p:spPr>
          <a:xfrm>
            <a:off x="9136762" y="1849760"/>
            <a:ext cx="124326" cy="662940"/>
          </a:xfrm>
          <a:prstGeom prst="rect">
            <a:avLst/>
          </a:prstGeom>
          <a:solidFill>
            <a:srgbClr val="F07624"/>
          </a:solidFill>
          <a:ln>
            <a:solidFill>
              <a:srgbClr val="F077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5CDD99ED-A332-49B3-8D0A-50184C664452}"/>
              </a:ext>
            </a:extLst>
          </p:cNvPr>
          <p:cNvSpPr/>
          <p:nvPr/>
        </p:nvSpPr>
        <p:spPr>
          <a:xfrm>
            <a:off x="9344508" y="1849760"/>
            <a:ext cx="124326" cy="662940"/>
          </a:xfrm>
          <a:prstGeom prst="rect">
            <a:avLst/>
          </a:prstGeom>
          <a:pattFill prst="wdDnDiag">
            <a:fgClr>
              <a:srgbClr val="F07624"/>
            </a:fgClr>
            <a:bgClr>
              <a:schemeClr val="bg1"/>
            </a:bgClr>
          </a:pattFill>
          <a:ln>
            <a:solidFill>
              <a:srgbClr val="F077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0AC5D2A4-447A-42F2-9BFA-B8FDA59DB3C6}"/>
              </a:ext>
            </a:extLst>
          </p:cNvPr>
          <p:cNvSpPr/>
          <p:nvPr/>
        </p:nvSpPr>
        <p:spPr>
          <a:xfrm>
            <a:off x="9551084" y="1849760"/>
            <a:ext cx="124326" cy="662940"/>
          </a:xfrm>
          <a:prstGeom prst="rect">
            <a:avLst/>
          </a:prstGeom>
          <a:solidFill>
            <a:srgbClr val="54BFD3"/>
          </a:solidFill>
          <a:ln>
            <a:solidFill>
              <a:srgbClr val="54BF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94952828-1336-4C5F-A96B-2E81FF372A48}"/>
              </a:ext>
            </a:extLst>
          </p:cNvPr>
          <p:cNvSpPr/>
          <p:nvPr/>
        </p:nvSpPr>
        <p:spPr>
          <a:xfrm>
            <a:off x="9964236" y="1849760"/>
            <a:ext cx="124326" cy="662940"/>
          </a:xfrm>
          <a:prstGeom prst="rect">
            <a:avLst/>
          </a:prstGeom>
          <a:pattFill prst="wdDnDiag">
            <a:fgClr>
              <a:srgbClr val="54BFD3"/>
            </a:fgClr>
            <a:bgClr>
              <a:schemeClr val="bg1"/>
            </a:bgClr>
          </a:pattFill>
          <a:ln>
            <a:solidFill>
              <a:srgbClr val="54BF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FED2F514-3C94-40D0-ACB1-C84A8D088B23}"/>
              </a:ext>
            </a:extLst>
          </p:cNvPr>
          <p:cNvSpPr/>
          <p:nvPr/>
        </p:nvSpPr>
        <p:spPr>
          <a:xfrm>
            <a:off x="10170811" y="1849760"/>
            <a:ext cx="124326" cy="662940"/>
          </a:xfrm>
          <a:prstGeom prst="rect">
            <a:avLst/>
          </a:prstGeom>
          <a:solidFill>
            <a:srgbClr val="F07624"/>
          </a:solidFill>
          <a:ln>
            <a:solidFill>
              <a:srgbClr val="F077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99ABBA-3654-498C-AFE3-99F23D32F534}"/>
              </a:ext>
            </a:extLst>
          </p:cNvPr>
          <p:cNvSpPr txBox="1"/>
          <p:nvPr/>
        </p:nvSpPr>
        <p:spPr>
          <a:xfrm rot="16200000">
            <a:off x="2692287" y="2941142"/>
            <a:ext cx="7511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blocked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C5C15458-8D66-45AD-B387-1161D85E37D0}"/>
              </a:ext>
            </a:extLst>
          </p:cNvPr>
          <p:cNvSpPr txBox="1"/>
          <p:nvPr/>
        </p:nvSpPr>
        <p:spPr>
          <a:xfrm rot="16200000">
            <a:off x="2552390" y="2050741"/>
            <a:ext cx="10131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Interleaved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611F5074-0594-45A5-AACA-FADD62167F02}"/>
              </a:ext>
            </a:extLst>
          </p:cNvPr>
          <p:cNvSpPr/>
          <p:nvPr/>
        </p:nvSpPr>
        <p:spPr>
          <a:xfrm>
            <a:off x="8521659" y="1856067"/>
            <a:ext cx="124326" cy="662940"/>
          </a:xfrm>
          <a:prstGeom prst="rect">
            <a:avLst/>
          </a:prstGeom>
          <a:pattFill prst="wdDnDiag">
            <a:fgClr>
              <a:srgbClr val="F07624"/>
            </a:fgClr>
            <a:bgClr>
              <a:schemeClr val="bg1"/>
            </a:bgClr>
          </a:pattFill>
          <a:ln>
            <a:solidFill>
              <a:srgbClr val="F077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59D3BBCF-A95F-455E-8BD1-F605205C4258}"/>
              </a:ext>
            </a:extLst>
          </p:cNvPr>
          <p:cNvSpPr/>
          <p:nvPr/>
        </p:nvSpPr>
        <p:spPr>
          <a:xfrm>
            <a:off x="8932526" y="1849760"/>
            <a:ext cx="124326" cy="662940"/>
          </a:xfrm>
          <a:prstGeom prst="rect">
            <a:avLst/>
          </a:prstGeom>
          <a:pattFill prst="wdDnDiag">
            <a:fgClr>
              <a:srgbClr val="54BFD3"/>
            </a:fgClr>
            <a:bgClr>
              <a:schemeClr val="bg1"/>
            </a:bgClr>
          </a:pattFill>
          <a:ln>
            <a:solidFill>
              <a:srgbClr val="54BF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7D3D879B-D770-433B-8A7A-B4C5BAF3118A}"/>
              </a:ext>
            </a:extLst>
          </p:cNvPr>
          <p:cNvSpPr/>
          <p:nvPr/>
        </p:nvSpPr>
        <p:spPr>
          <a:xfrm>
            <a:off x="8730614" y="1849760"/>
            <a:ext cx="124326" cy="662940"/>
          </a:xfrm>
          <a:prstGeom prst="rect">
            <a:avLst/>
          </a:prstGeom>
          <a:solidFill>
            <a:srgbClr val="F07624"/>
          </a:solidFill>
          <a:ln>
            <a:solidFill>
              <a:srgbClr val="F077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E609F9A-FC3A-4E59-B274-5E32FE18A782}"/>
              </a:ext>
            </a:extLst>
          </p:cNvPr>
          <p:cNvSpPr txBox="1"/>
          <p:nvPr/>
        </p:nvSpPr>
        <p:spPr>
          <a:xfrm>
            <a:off x="4930241" y="1466275"/>
            <a:ext cx="12614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Training Phase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F5B62333-6CA5-456B-9EC7-505319702DFD}"/>
              </a:ext>
            </a:extLst>
          </p:cNvPr>
          <p:cNvSpPr txBox="1"/>
          <p:nvPr/>
        </p:nvSpPr>
        <p:spPr>
          <a:xfrm>
            <a:off x="8837866" y="1452251"/>
            <a:ext cx="9622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Test Phase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5E0A7B2-7D3E-413A-933D-077037655D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159" y="4165600"/>
            <a:ext cx="2201204" cy="2406649"/>
          </a:xfrm>
          <a:prstGeom prst="rect">
            <a:avLst/>
          </a:prstGeom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0B34C038-5EBB-4702-8E15-46297BCA01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1131" y="4718216"/>
            <a:ext cx="5823657" cy="1670657"/>
          </a:xfrm>
          <a:prstGeom prst="rect">
            <a:avLst/>
          </a:prstGeom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248E8696-A784-4E59-969A-9D95E44859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9669" y="4169015"/>
            <a:ext cx="2315155" cy="2445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4008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E306C1A-B6ED-BD5C-F411-1BB692E376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8962" y="2304108"/>
            <a:ext cx="1563210" cy="16093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3D35536-F666-1C29-1DCF-33401FB783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7041" y="4202393"/>
            <a:ext cx="1575131" cy="162145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F94CB7B-FA91-37D0-68FF-7738B6A55A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7396" y="2385505"/>
            <a:ext cx="1529087" cy="148485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0F37FF0-AB73-B498-E7CD-71E57B380B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63628" y="4243707"/>
            <a:ext cx="1561553" cy="15549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EC69893-635C-4933-9B74-896113007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Accuracy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18126D8-CB6C-462C-9628-510F17982BAA}"/>
              </a:ext>
            </a:extLst>
          </p:cNvPr>
          <p:cNvSpPr txBox="1"/>
          <p:nvPr/>
        </p:nvSpPr>
        <p:spPr>
          <a:xfrm>
            <a:off x="7158493" y="2074482"/>
            <a:ext cx="78739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test (base)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4529573-F91C-4B24-8249-7E03473CF75A}"/>
              </a:ext>
            </a:extLst>
          </p:cNvPr>
          <p:cNvSpPr txBox="1"/>
          <p:nvPr/>
        </p:nvSpPr>
        <p:spPr>
          <a:xfrm>
            <a:off x="7158492" y="3862536"/>
            <a:ext cx="78739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test (base)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9728C3B-04B5-4970-8662-714BFCB06104}"/>
              </a:ext>
            </a:extLst>
          </p:cNvPr>
          <p:cNvCxnSpPr/>
          <p:nvPr/>
        </p:nvCxnSpPr>
        <p:spPr>
          <a:xfrm>
            <a:off x="7280059" y="4603899"/>
            <a:ext cx="477078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AE56452-0F37-4C90-B574-E9C1A2337E12}"/>
              </a:ext>
            </a:extLst>
          </p:cNvPr>
          <p:cNvSpPr txBox="1"/>
          <p:nvPr/>
        </p:nvSpPr>
        <p:spPr>
          <a:xfrm>
            <a:off x="7335695" y="4367840"/>
            <a:ext cx="3658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n.s</a:t>
            </a: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98CD702-42CC-471E-A0AA-5F11AE907005}"/>
              </a:ext>
            </a:extLst>
          </p:cNvPr>
          <p:cNvCxnSpPr/>
          <p:nvPr/>
        </p:nvCxnSpPr>
        <p:spPr>
          <a:xfrm>
            <a:off x="7239640" y="2600356"/>
            <a:ext cx="477078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9861BE86-381E-40C5-8383-D028B1AA1628}"/>
              </a:ext>
            </a:extLst>
          </p:cNvPr>
          <p:cNvSpPr txBox="1"/>
          <p:nvPr/>
        </p:nvSpPr>
        <p:spPr>
          <a:xfrm>
            <a:off x="7295276" y="2364297"/>
            <a:ext cx="3658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n.s</a:t>
            </a: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38D4CCF-F85C-4E58-9068-7B3A4B5C12B8}"/>
              </a:ext>
            </a:extLst>
          </p:cNvPr>
          <p:cNvSpPr txBox="1"/>
          <p:nvPr/>
        </p:nvSpPr>
        <p:spPr>
          <a:xfrm>
            <a:off x="8682492" y="3860458"/>
            <a:ext cx="97654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test (transfer)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30EC138-40D4-49D6-96C5-A9C795E4B7A1}"/>
              </a:ext>
            </a:extLst>
          </p:cNvPr>
          <p:cNvSpPr txBox="1"/>
          <p:nvPr/>
        </p:nvSpPr>
        <p:spPr>
          <a:xfrm>
            <a:off x="8668503" y="2083443"/>
            <a:ext cx="97654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test (transfer)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547526C-B787-4897-A756-6C26659B9ED1}"/>
              </a:ext>
            </a:extLst>
          </p:cNvPr>
          <p:cNvCxnSpPr/>
          <p:nvPr/>
        </p:nvCxnSpPr>
        <p:spPr>
          <a:xfrm>
            <a:off x="8885560" y="3132982"/>
            <a:ext cx="477078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7B0F4C90-76CF-455B-9BE4-DA5E9A202AD8}"/>
              </a:ext>
            </a:extLst>
          </p:cNvPr>
          <p:cNvSpPr txBox="1"/>
          <p:nvPr/>
        </p:nvSpPr>
        <p:spPr>
          <a:xfrm>
            <a:off x="8941196" y="2896923"/>
            <a:ext cx="3658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n.s</a:t>
            </a: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A6106A9-CF66-431A-A974-BB5724CBF7C6}"/>
              </a:ext>
            </a:extLst>
          </p:cNvPr>
          <p:cNvCxnSpPr/>
          <p:nvPr/>
        </p:nvCxnSpPr>
        <p:spPr>
          <a:xfrm>
            <a:off x="8895453" y="4962036"/>
            <a:ext cx="477078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B569B094-4641-4596-9444-D568658CF49E}"/>
              </a:ext>
            </a:extLst>
          </p:cNvPr>
          <p:cNvSpPr txBox="1"/>
          <p:nvPr/>
        </p:nvSpPr>
        <p:spPr>
          <a:xfrm>
            <a:off x="8951089" y="4725977"/>
            <a:ext cx="3658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n.s</a:t>
            </a: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8E90E32-09B4-4600-5A4E-A44A98EBB6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23664" y="2146548"/>
            <a:ext cx="2417601" cy="182820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C3D8F43-6FC6-B820-3BAA-2EDF7DB1552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05711" y="4122068"/>
            <a:ext cx="2417600" cy="1821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3994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69893-635C-4933-9B74-896113007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Test phase learning curves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18126D8-CB6C-462C-9628-510F17982BAA}"/>
              </a:ext>
            </a:extLst>
          </p:cNvPr>
          <p:cNvSpPr txBox="1"/>
          <p:nvPr/>
        </p:nvSpPr>
        <p:spPr>
          <a:xfrm>
            <a:off x="4213363" y="1988757"/>
            <a:ext cx="78739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test (base)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30EC138-40D4-49D6-96C5-A9C795E4B7A1}"/>
              </a:ext>
            </a:extLst>
          </p:cNvPr>
          <p:cNvSpPr txBox="1"/>
          <p:nvPr/>
        </p:nvSpPr>
        <p:spPr>
          <a:xfrm>
            <a:off x="6340593" y="1988757"/>
            <a:ext cx="97654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test (transfer)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CF0F6D5-B865-4E29-B8E1-24E272F08925}"/>
              </a:ext>
            </a:extLst>
          </p:cNvPr>
          <p:cNvSpPr txBox="1"/>
          <p:nvPr/>
        </p:nvSpPr>
        <p:spPr>
          <a:xfrm>
            <a:off x="4213363" y="4022081"/>
            <a:ext cx="78739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test (base)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2E5939C-FC48-48ED-AEA6-382E465F6A77}"/>
              </a:ext>
            </a:extLst>
          </p:cNvPr>
          <p:cNvSpPr txBox="1"/>
          <p:nvPr/>
        </p:nvSpPr>
        <p:spPr>
          <a:xfrm>
            <a:off x="6340593" y="4022081"/>
            <a:ext cx="97654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test (transfer)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53A581E-74DD-4877-86B8-33E91F4BA65B}"/>
              </a:ext>
            </a:extLst>
          </p:cNvPr>
          <p:cNvSpPr txBox="1"/>
          <p:nvPr/>
        </p:nvSpPr>
        <p:spPr>
          <a:xfrm rot="16200000">
            <a:off x="2228850" y="2809875"/>
            <a:ext cx="13469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trained on animals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7F12BAE-DC9C-4AF4-A429-0CBD0274F389}"/>
              </a:ext>
            </a:extLst>
          </p:cNvPr>
          <p:cNvSpPr txBox="1"/>
          <p:nvPr/>
        </p:nvSpPr>
        <p:spPr>
          <a:xfrm rot="16200000">
            <a:off x="2220771" y="4952743"/>
            <a:ext cx="13630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trained on vehicles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63AA8E-4D85-C3DC-3FDB-BFA3F16239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8443" y="2316476"/>
            <a:ext cx="2422737" cy="16394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D706542-0204-7C4A-4952-3A3F58A46E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8443" y="4349800"/>
            <a:ext cx="2344010" cy="153925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C131C21-03EB-496F-AE6D-4B81B48C81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2453" y="2316476"/>
            <a:ext cx="2281487" cy="153315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4D52506-FD12-F713-A0C6-4D17EEE09F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31180" y="4409710"/>
            <a:ext cx="2155719" cy="1439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7684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69893-635C-4933-9B74-896113007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Psychometrics – base task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92950C-28C0-9DB6-4C21-D8580F185B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8007" y="1449323"/>
            <a:ext cx="4462953" cy="23374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D809198-1E56-D357-F391-C79F24469B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1348" y="4099787"/>
            <a:ext cx="4462954" cy="2393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3707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69893-635C-4933-9B74-896113007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Psychometrics – transfer task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457017-6EE4-43AC-2298-ABDC9F8D13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9441" y="1499762"/>
            <a:ext cx="4626780" cy="259427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D634F88-0383-3A13-143E-2CE9E6038D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3752" y="4231072"/>
            <a:ext cx="4358168" cy="2435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00590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69893-635C-4933-9B74-896113007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Choice Patterns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5155FF94-BF8D-4289-8A86-9B8D2CE67D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110" y="1817894"/>
            <a:ext cx="1791475" cy="1126896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565B3AF9-1A5A-491F-A625-1513E4BE99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110" y="2940852"/>
            <a:ext cx="1895413" cy="1229589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A8E8B1AA-1A94-4354-8A6A-5509038AB2B1}"/>
              </a:ext>
            </a:extLst>
          </p:cNvPr>
          <p:cNvSpPr/>
          <p:nvPr/>
        </p:nvSpPr>
        <p:spPr>
          <a:xfrm>
            <a:off x="277435" y="1690688"/>
            <a:ext cx="2178050" cy="25654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66611F7-1549-467C-B9C1-6F31D2D2F4CE}"/>
              </a:ext>
            </a:extLst>
          </p:cNvPr>
          <p:cNvSpPr txBox="1"/>
          <p:nvPr/>
        </p:nvSpPr>
        <p:spPr>
          <a:xfrm>
            <a:off x="4123704" y="1843394"/>
            <a:ext cx="16643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Animals – base task</a:t>
            </a:r>
            <a:endParaRPr kumimoji="0" lang="en-GB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71F3BCC-A305-4A30-8E22-65EB955E6C99}"/>
              </a:ext>
            </a:extLst>
          </p:cNvPr>
          <p:cNvSpPr txBox="1"/>
          <p:nvPr/>
        </p:nvSpPr>
        <p:spPr>
          <a:xfrm>
            <a:off x="9120668" y="1817893"/>
            <a:ext cx="16643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Vehicles – base task</a:t>
            </a:r>
            <a:endParaRPr kumimoji="0" lang="en-GB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031495E-3B41-4EE4-907A-CDD0F618C9E6}"/>
              </a:ext>
            </a:extLst>
          </p:cNvPr>
          <p:cNvSpPr txBox="1"/>
          <p:nvPr/>
        </p:nvSpPr>
        <p:spPr>
          <a:xfrm>
            <a:off x="3739487" y="4244771"/>
            <a:ext cx="25458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Animals – transfer task (to vehicles)</a:t>
            </a:r>
            <a:endParaRPr kumimoji="0" lang="en-GB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A3EAD28-AEE2-4F40-959E-3BF6329740AD}"/>
              </a:ext>
            </a:extLst>
          </p:cNvPr>
          <p:cNvSpPr txBox="1"/>
          <p:nvPr/>
        </p:nvSpPr>
        <p:spPr>
          <a:xfrm>
            <a:off x="8679940" y="4178561"/>
            <a:ext cx="25458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Vehicles – transfer task (to animals)</a:t>
            </a:r>
            <a:endParaRPr kumimoji="0" lang="en-GB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184FB9-554B-8650-37EF-7993A3A54B6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559"/>
          <a:stretch/>
        </p:blipFill>
        <p:spPr>
          <a:xfrm>
            <a:off x="3012161" y="2489716"/>
            <a:ext cx="3976551" cy="13255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8606812-2461-7C15-36FF-6AB5886AD7B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0644"/>
          <a:stretch/>
        </p:blipFill>
        <p:spPr>
          <a:xfrm>
            <a:off x="7759247" y="2489715"/>
            <a:ext cx="3976551" cy="128464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A11929D-6E55-DCE1-0234-08C6DFC1FB2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7534"/>
          <a:stretch/>
        </p:blipFill>
        <p:spPr>
          <a:xfrm>
            <a:off x="3012161" y="5067300"/>
            <a:ext cx="4202078" cy="142425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9F95349-8CF3-5F36-2263-BE76D705C92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7534"/>
          <a:stretch/>
        </p:blipFill>
        <p:spPr>
          <a:xfrm>
            <a:off x="7679130" y="4975803"/>
            <a:ext cx="4253480" cy="1424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83090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69893-635C-4933-9B74-896113007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Psychophysical Model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EB6B55-9C12-44E6-A8ED-1D2B98A2A547}"/>
              </a:ext>
            </a:extLst>
          </p:cNvPr>
          <p:cNvSpPr txBox="1"/>
          <p:nvPr/>
        </p:nvSpPr>
        <p:spPr>
          <a:xfrm>
            <a:off x="2009154" y="1828322"/>
            <a:ext cx="16643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Animals – base task</a:t>
            </a:r>
            <a:endParaRPr kumimoji="0" lang="en-GB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461B8D-B7AD-49E3-9773-25801EE7B4D4}"/>
              </a:ext>
            </a:extLst>
          </p:cNvPr>
          <p:cNvSpPr txBox="1"/>
          <p:nvPr/>
        </p:nvSpPr>
        <p:spPr>
          <a:xfrm>
            <a:off x="9120668" y="1817893"/>
            <a:ext cx="16643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Vehicles – base task</a:t>
            </a:r>
            <a:endParaRPr kumimoji="0" lang="en-GB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44F333-696A-4659-833B-C427FC540A09}"/>
              </a:ext>
            </a:extLst>
          </p:cNvPr>
          <p:cNvSpPr txBox="1"/>
          <p:nvPr/>
        </p:nvSpPr>
        <p:spPr>
          <a:xfrm>
            <a:off x="1568426" y="4178561"/>
            <a:ext cx="25458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Animals – transfer task (to vehicles)</a:t>
            </a:r>
            <a:endParaRPr kumimoji="0" lang="en-GB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28D2901-F4FF-4D77-AF80-796BDE7731D1}"/>
              </a:ext>
            </a:extLst>
          </p:cNvPr>
          <p:cNvSpPr txBox="1"/>
          <p:nvPr/>
        </p:nvSpPr>
        <p:spPr>
          <a:xfrm>
            <a:off x="8679940" y="4178561"/>
            <a:ext cx="25458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Vehicles – transfer task (to animals)</a:t>
            </a:r>
            <a:endParaRPr kumimoji="0" lang="en-GB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0833D1-D8B3-86AD-0E23-EEBFB130A2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258"/>
          <a:stretch/>
        </p:blipFill>
        <p:spPr>
          <a:xfrm>
            <a:off x="556260" y="2390787"/>
            <a:ext cx="5539740" cy="144898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60C3E26-88D4-D5C5-E8DD-4434DECF6D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518"/>
          <a:stretch/>
        </p:blipFill>
        <p:spPr>
          <a:xfrm>
            <a:off x="6913536" y="2448794"/>
            <a:ext cx="4992834" cy="132556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566360A-6820-86B8-A455-422DDE740CE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3448"/>
          <a:stretch/>
        </p:blipFill>
        <p:spPr>
          <a:xfrm>
            <a:off x="319449" y="4945141"/>
            <a:ext cx="5829891" cy="144899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4052A1F-5F98-69A2-505B-B9E60DF4BF9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2040"/>
          <a:stretch/>
        </p:blipFill>
        <p:spPr>
          <a:xfrm>
            <a:off x="6637851" y="5037946"/>
            <a:ext cx="5091063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993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69893-635C-4933-9B74-896113007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Coverage of 5x5 space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404396-FDD9-4D81-BE48-81A3126743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1684" y="1690688"/>
            <a:ext cx="7830643" cy="4715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43387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69893-635C-4933-9B74-896113007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Word clouds of written responses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2D2FB28-655B-41E4-8EEC-289F104F67DE}"/>
              </a:ext>
            </a:extLst>
          </p:cNvPr>
          <p:cNvSpPr txBox="1"/>
          <p:nvPr/>
        </p:nvSpPr>
        <p:spPr>
          <a:xfrm>
            <a:off x="2370666" y="1906187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Animals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425C9ED-946F-4E3C-8CEE-B17B73D547CE}"/>
              </a:ext>
            </a:extLst>
          </p:cNvPr>
          <p:cNvSpPr txBox="1"/>
          <p:nvPr/>
        </p:nvSpPr>
        <p:spPr>
          <a:xfrm>
            <a:off x="8858250" y="1955050"/>
            <a:ext cx="963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Vehicles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C4B83F-6E37-6C52-9DE9-4902403C45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039" y="2610883"/>
            <a:ext cx="5052060" cy="36168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E29BD5C-A5CE-AC0A-8E9E-AB754EC681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7960" y="2609706"/>
            <a:ext cx="5167778" cy="3671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00360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1BE46D-B66C-49F2-B2B4-5A761F407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50C84C-395A-44E2-9ABD-7B24DD1E91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GB" dirty="0"/>
              <a:t>Interpretation:</a:t>
            </a:r>
          </a:p>
          <a:p>
            <a:pPr lvl="1"/>
            <a:r>
              <a:rPr lang="en-GB" dirty="0"/>
              <a:t>Search space too large? Previously shown that those with prior on right dimensions performed particularly well under blocked</a:t>
            </a:r>
          </a:p>
          <a:p>
            <a:r>
              <a:rPr lang="en-GB" dirty="0"/>
              <a:t>Other paradigms:</a:t>
            </a:r>
          </a:p>
          <a:p>
            <a:pPr lvl="1"/>
            <a:r>
              <a:rPr lang="en-GB" dirty="0"/>
              <a:t>Length of training: participants might first rote learn and then transition to abstract rules</a:t>
            </a:r>
          </a:p>
          <a:p>
            <a:pPr lvl="2"/>
            <a:r>
              <a:rPr lang="en-GB" dirty="0"/>
              <a:t>But what if they are satisfied with performance -&gt; what would drive this transition?</a:t>
            </a:r>
          </a:p>
          <a:p>
            <a:pPr lvl="1"/>
            <a:r>
              <a:rPr lang="en-GB" dirty="0"/>
              <a:t>No need to learn abstract rules. Perhaps give test trials with other domain during training?</a:t>
            </a:r>
          </a:p>
          <a:p>
            <a:pPr lvl="2"/>
            <a:r>
              <a:rPr lang="en-GB" dirty="0"/>
              <a:t>But this would change nature of task</a:t>
            </a:r>
          </a:p>
          <a:p>
            <a:pPr lvl="1"/>
            <a:r>
              <a:rPr lang="en-GB" dirty="0"/>
              <a:t>Curriculum learning. Evidence that distal trials first might help them to find rules?</a:t>
            </a:r>
          </a:p>
          <a:p>
            <a:pPr lvl="1"/>
            <a:r>
              <a:rPr lang="en-GB" dirty="0"/>
              <a:t>Instructions: give shopping list of potential dimensions</a:t>
            </a:r>
          </a:p>
          <a:p>
            <a:pPr lvl="1"/>
            <a:r>
              <a:rPr lang="en-GB" dirty="0"/>
              <a:t>With explicit rule instructions: understand “noise ceiling”, i.e. how good participants could potentially be</a:t>
            </a:r>
          </a:p>
          <a:p>
            <a:r>
              <a:rPr lang="en-GB" dirty="0"/>
              <a:t>Analyses:</a:t>
            </a:r>
          </a:p>
          <a:p>
            <a:pPr lvl="1"/>
            <a:r>
              <a:rPr lang="en-GB" dirty="0"/>
              <a:t>Evidence for transfer, just the “wrong” rules: regress transfer choices against base choices (+ fact/</a:t>
            </a:r>
            <a:r>
              <a:rPr lang="en-GB" dirty="0" err="1"/>
              <a:t>lin</a:t>
            </a:r>
            <a:r>
              <a:rPr lang="en-GB" dirty="0"/>
              <a:t> models)</a:t>
            </a:r>
          </a:p>
          <a:p>
            <a:pPr lvl="1"/>
            <a:r>
              <a:rPr lang="en-GB" dirty="0"/>
              <a:t>Version with no feedback on subset of trials. Did they just ignore those? Look at accuracy for with and without feedback trials</a:t>
            </a:r>
          </a:p>
          <a:p>
            <a:pPr lvl="1"/>
            <a:r>
              <a:rPr lang="en-GB" dirty="0"/>
              <a:t>More conservative rejection criterion (see Leys et al (2018): Detecting outliers: Do not use standard deviation around the mean, use absolute deviation around the median)</a:t>
            </a:r>
          </a:p>
        </p:txBody>
      </p:sp>
    </p:spTree>
    <p:extLst>
      <p:ext uri="{BB962C8B-B14F-4D97-AF65-F5344CB8AC3E}">
        <p14:creationId xmlns:p14="http://schemas.microsoft.com/office/powerpoint/2010/main" val="30706467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69893-635C-4933-9B74-896113007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Agreement between “ground truth” and participant ratings - Animals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C1AD73-B10D-422C-AE6C-65F40D95E4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8636" y="1756240"/>
            <a:ext cx="8278380" cy="4220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3923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69893-635C-4933-9B74-896113007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Agreement between “ground truth” and participant ratings - Vehicles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E04699-A281-4D34-8065-C86DBF4A07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4699" y="2025835"/>
            <a:ext cx="8326012" cy="4277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5038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5FF4E9-B849-4289-BA5B-CB175B12F45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Animals/Vehicles Task 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74A232-005F-42B9-87AD-833321AFB0A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Can we replicate Flesch et al, 2018 with abstract dimensions?</a:t>
            </a:r>
          </a:p>
        </p:txBody>
      </p:sp>
    </p:spTree>
    <p:extLst>
      <p:ext uri="{BB962C8B-B14F-4D97-AF65-F5344CB8AC3E}">
        <p14:creationId xmlns:p14="http://schemas.microsoft.com/office/powerpoint/2010/main" val="18035692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69893-635C-4933-9B74-896113007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Hypotheses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5F49FE8-74EC-426A-A59E-2D4135ECA1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Humans are able to learn categorisation rules with abstract dimensions</a:t>
            </a:r>
          </a:p>
          <a:p>
            <a:pPr lvl="1"/>
            <a:r>
              <a:rPr lang="en-GB" dirty="0"/>
              <a:t>Size/speed of animals/vehicles: No physical property of image, requires background knowledge</a:t>
            </a:r>
          </a:p>
          <a:p>
            <a:r>
              <a:rPr lang="en-GB" dirty="0"/>
              <a:t>Participants perform better under blocked than interleaved training</a:t>
            </a:r>
          </a:p>
          <a:p>
            <a:r>
              <a:rPr lang="en-GB" dirty="0"/>
              <a:t>Participants find it easier to learn boundaries under blocked training</a:t>
            </a:r>
          </a:p>
          <a:p>
            <a:r>
              <a:rPr lang="en-GB" dirty="0"/>
              <a:t>Under interleaved training: stronger bias in boundary estimate toward single bound (collapse across tasks)</a:t>
            </a:r>
          </a:p>
        </p:txBody>
      </p:sp>
    </p:spTree>
    <p:extLst>
      <p:ext uri="{BB962C8B-B14F-4D97-AF65-F5344CB8AC3E}">
        <p14:creationId xmlns:p14="http://schemas.microsoft.com/office/powerpoint/2010/main" val="96956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69893-635C-4933-9B74-8961130077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1410" y="70294"/>
            <a:ext cx="10515600" cy="1325563"/>
          </a:xfrm>
        </p:spPr>
        <p:txBody>
          <a:bodyPr/>
          <a:lstStyle/>
          <a:p>
            <a:r>
              <a:rPr lang="en-GB" dirty="0"/>
              <a:t>Task Design &amp; Participants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35FF3306-30EF-46F9-B73C-7928465CF4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2453335"/>
              </p:ext>
            </p:extLst>
          </p:nvPr>
        </p:nvGraphicFramePr>
        <p:xfrm>
          <a:off x="4795895" y="3238003"/>
          <a:ext cx="2028658" cy="128016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014329">
                  <a:extLst>
                    <a:ext uri="{9D8B030D-6E8A-4147-A177-3AD203B41FA5}">
                      <a16:colId xmlns:a16="http://schemas.microsoft.com/office/drawing/2014/main" val="3312619587"/>
                    </a:ext>
                  </a:extLst>
                </a:gridCol>
                <a:gridCol w="1014329">
                  <a:extLst>
                    <a:ext uri="{9D8B030D-6E8A-4147-A177-3AD203B41FA5}">
                      <a16:colId xmlns:a16="http://schemas.microsoft.com/office/drawing/2014/main" val="2572471876"/>
                    </a:ext>
                  </a:extLst>
                </a:gridCol>
              </a:tblGrid>
              <a:tr h="518472">
                <a:tc>
                  <a:txBody>
                    <a:bodyPr/>
                    <a:lstStyle/>
                    <a:p>
                      <a:r>
                        <a:rPr lang="en-GB" sz="1200" b="1" dirty="0"/>
                        <a:t>Vehicles – Blocked</a:t>
                      </a:r>
                    </a:p>
                    <a:p>
                      <a:r>
                        <a:rPr lang="en-GB" sz="1200" dirty="0"/>
                        <a:t>(n=100)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b="1" dirty="0"/>
                        <a:t>Vehicles – Interleaved</a:t>
                      </a:r>
                    </a:p>
                    <a:p>
                      <a:r>
                        <a:rPr lang="en-GB" sz="1200" dirty="0"/>
                        <a:t>(n=100)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8922808"/>
                  </a:ext>
                </a:extLst>
              </a:tr>
              <a:tr h="518472">
                <a:tc>
                  <a:txBody>
                    <a:bodyPr/>
                    <a:lstStyle/>
                    <a:p>
                      <a:r>
                        <a:rPr lang="en-GB" sz="1200" b="1" dirty="0"/>
                        <a:t>Animals – Blocked</a:t>
                      </a:r>
                    </a:p>
                    <a:p>
                      <a:r>
                        <a:rPr lang="en-GB" sz="1200" dirty="0"/>
                        <a:t>(n=100)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b="1" dirty="0"/>
                        <a:t>Animals – Interleaved</a:t>
                      </a:r>
                      <a:r>
                        <a:rPr lang="en-GB" sz="1200" dirty="0"/>
                        <a:t> (n=100)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2864498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44B6A8C6-809F-442C-AE45-5883EA30FC00}"/>
              </a:ext>
            </a:extLst>
          </p:cNvPr>
          <p:cNvSpPr txBox="1"/>
          <p:nvPr/>
        </p:nvSpPr>
        <p:spPr>
          <a:xfrm>
            <a:off x="4925284" y="2866532"/>
            <a:ext cx="16414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dirty="0"/>
              <a:t>Training Curriculum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C6FBE7-8508-4C97-9B60-389662832DD7}"/>
              </a:ext>
            </a:extLst>
          </p:cNvPr>
          <p:cNvSpPr txBox="1"/>
          <p:nvPr/>
        </p:nvSpPr>
        <p:spPr>
          <a:xfrm rot="16200000">
            <a:off x="3811579" y="3724195"/>
            <a:ext cx="1457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dirty="0"/>
              <a:t>Stimulus Domain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741F7F2-13DC-4FA4-AC8B-5CA9EACE44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7725" y="1424777"/>
            <a:ext cx="1206430" cy="121669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3FD6E7E-E5BE-4A35-BC21-2152AB1F8E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801" y="1258807"/>
            <a:ext cx="1889922" cy="161913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BA7FD29-6D3F-496D-A0B7-ADF81813CD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388" y="3159089"/>
            <a:ext cx="1889922" cy="162629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B456F12-2282-411F-BCAA-ABE03CB7EB24}"/>
              </a:ext>
            </a:extLst>
          </p:cNvPr>
          <p:cNvSpPr txBox="1"/>
          <p:nvPr/>
        </p:nvSpPr>
        <p:spPr>
          <a:xfrm rot="16200000">
            <a:off x="917294" y="1910912"/>
            <a:ext cx="6254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/>
              <a:t>“Size”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F2A5E78-7B3C-422D-A560-D310308981DE}"/>
              </a:ext>
            </a:extLst>
          </p:cNvPr>
          <p:cNvSpPr txBox="1"/>
          <p:nvPr/>
        </p:nvSpPr>
        <p:spPr>
          <a:xfrm rot="16200000">
            <a:off x="826649" y="3704413"/>
            <a:ext cx="8390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/>
              <a:t>“Size”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67DADAE-E76A-45DD-988E-6725B7D3C2AC}"/>
              </a:ext>
            </a:extLst>
          </p:cNvPr>
          <p:cNvSpPr txBox="1"/>
          <p:nvPr/>
        </p:nvSpPr>
        <p:spPr>
          <a:xfrm>
            <a:off x="2007650" y="1027538"/>
            <a:ext cx="8811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/>
              <a:t>“Speed”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5141906-F634-4FA2-934C-B8B027218721}"/>
              </a:ext>
            </a:extLst>
          </p:cNvPr>
          <p:cNvSpPr txBox="1"/>
          <p:nvPr/>
        </p:nvSpPr>
        <p:spPr>
          <a:xfrm>
            <a:off x="1994316" y="2900404"/>
            <a:ext cx="8254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/>
              <a:t>“Speed”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1046EAFD-CE21-4A18-8D04-D734438E53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8349" y="1416149"/>
            <a:ext cx="1206429" cy="1216653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287B3A5-902A-4229-975A-893D49DB63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05719" y="1421170"/>
            <a:ext cx="1206429" cy="1224397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55121A25-2049-482F-AE7D-9C75BD3D7B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53089" y="1416150"/>
            <a:ext cx="1216581" cy="1224397"/>
          </a:xfrm>
          <a:prstGeom prst="rect">
            <a:avLst/>
          </a:prstGeom>
        </p:spPr>
      </p:pic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AAF3529-F88E-4E25-807B-37BF92F6FE2D}"/>
              </a:ext>
            </a:extLst>
          </p:cNvPr>
          <p:cNvCxnSpPr/>
          <p:nvPr/>
        </p:nvCxnSpPr>
        <p:spPr>
          <a:xfrm>
            <a:off x="4639176" y="2875161"/>
            <a:ext cx="513049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ECDC86B1-0CCD-483D-9ABD-C5FE08D18333}"/>
              </a:ext>
            </a:extLst>
          </p:cNvPr>
          <p:cNvSpPr/>
          <p:nvPr/>
        </p:nvSpPr>
        <p:spPr>
          <a:xfrm>
            <a:off x="1832798" y="6092041"/>
            <a:ext cx="2263140" cy="662940"/>
          </a:xfrm>
          <a:prstGeom prst="rect">
            <a:avLst/>
          </a:prstGeom>
          <a:solidFill>
            <a:srgbClr val="54BFD3"/>
          </a:solidFill>
          <a:ln>
            <a:solidFill>
              <a:srgbClr val="54BF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988265F-B5AB-4C05-9681-15DCFDAA4B58}"/>
              </a:ext>
            </a:extLst>
          </p:cNvPr>
          <p:cNvSpPr/>
          <p:nvPr/>
        </p:nvSpPr>
        <p:spPr>
          <a:xfrm>
            <a:off x="4248338" y="6092041"/>
            <a:ext cx="2263140" cy="662940"/>
          </a:xfrm>
          <a:prstGeom prst="rect">
            <a:avLst/>
          </a:prstGeom>
          <a:solidFill>
            <a:srgbClr val="F07624"/>
          </a:solidFill>
          <a:ln>
            <a:solidFill>
              <a:srgbClr val="F077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FE5320E-DF66-4AAB-9D52-D74A2ADA580D}"/>
              </a:ext>
            </a:extLst>
          </p:cNvPr>
          <p:cNvSpPr/>
          <p:nvPr/>
        </p:nvSpPr>
        <p:spPr>
          <a:xfrm>
            <a:off x="1832798" y="5182563"/>
            <a:ext cx="124326" cy="662940"/>
          </a:xfrm>
          <a:prstGeom prst="rect">
            <a:avLst/>
          </a:prstGeom>
          <a:solidFill>
            <a:srgbClr val="54BFD3"/>
          </a:solidFill>
          <a:ln>
            <a:solidFill>
              <a:srgbClr val="54BF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2E11916-17E9-401F-AC65-04A72A7960B3}"/>
              </a:ext>
            </a:extLst>
          </p:cNvPr>
          <p:cNvSpPr/>
          <p:nvPr/>
        </p:nvSpPr>
        <p:spPr>
          <a:xfrm>
            <a:off x="2039374" y="5182563"/>
            <a:ext cx="124326" cy="662940"/>
          </a:xfrm>
          <a:prstGeom prst="rect">
            <a:avLst/>
          </a:prstGeom>
          <a:solidFill>
            <a:srgbClr val="F07624"/>
          </a:solidFill>
          <a:ln>
            <a:solidFill>
              <a:srgbClr val="F077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767FB38-12F7-4CDB-A5E0-E96D5E37492F}"/>
              </a:ext>
            </a:extLst>
          </p:cNvPr>
          <p:cNvSpPr/>
          <p:nvPr/>
        </p:nvSpPr>
        <p:spPr>
          <a:xfrm>
            <a:off x="2245950" y="5182563"/>
            <a:ext cx="124326" cy="662940"/>
          </a:xfrm>
          <a:prstGeom prst="rect">
            <a:avLst/>
          </a:prstGeom>
          <a:solidFill>
            <a:srgbClr val="54BFD3"/>
          </a:solidFill>
          <a:ln>
            <a:solidFill>
              <a:srgbClr val="54BF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53F330C-0EC6-4B61-84B6-62701EB9A36E}"/>
              </a:ext>
            </a:extLst>
          </p:cNvPr>
          <p:cNvSpPr/>
          <p:nvPr/>
        </p:nvSpPr>
        <p:spPr>
          <a:xfrm flipH="1">
            <a:off x="2657100" y="5176256"/>
            <a:ext cx="124326" cy="662940"/>
          </a:xfrm>
          <a:prstGeom prst="rect">
            <a:avLst/>
          </a:prstGeom>
          <a:solidFill>
            <a:srgbClr val="F07624"/>
          </a:solidFill>
          <a:ln>
            <a:solidFill>
              <a:srgbClr val="F077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DABD1E3-C08D-4DA8-AE1C-CF34FC92BB9A}"/>
              </a:ext>
            </a:extLst>
          </p:cNvPr>
          <p:cNvSpPr/>
          <p:nvPr/>
        </p:nvSpPr>
        <p:spPr>
          <a:xfrm flipH="1">
            <a:off x="2450488" y="5176256"/>
            <a:ext cx="124326" cy="662940"/>
          </a:xfrm>
          <a:prstGeom prst="rect">
            <a:avLst/>
          </a:prstGeom>
          <a:solidFill>
            <a:srgbClr val="54BFD3"/>
          </a:solidFill>
          <a:ln>
            <a:solidFill>
              <a:srgbClr val="54BF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4033E1B-004E-45C3-B9C5-6B597023BA01}"/>
              </a:ext>
            </a:extLst>
          </p:cNvPr>
          <p:cNvSpPr/>
          <p:nvPr/>
        </p:nvSpPr>
        <p:spPr>
          <a:xfrm>
            <a:off x="2865678" y="5182563"/>
            <a:ext cx="124326" cy="662940"/>
          </a:xfrm>
          <a:prstGeom prst="rect">
            <a:avLst/>
          </a:prstGeom>
          <a:solidFill>
            <a:srgbClr val="F07624"/>
          </a:solidFill>
          <a:ln>
            <a:solidFill>
              <a:srgbClr val="F077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DB5A863-139E-4A82-830F-1B6D91C16DCB}"/>
              </a:ext>
            </a:extLst>
          </p:cNvPr>
          <p:cNvSpPr/>
          <p:nvPr/>
        </p:nvSpPr>
        <p:spPr>
          <a:xfrm>
            <a:off x="3072254" y="5182563"/>
            <a:ext cx="124326" cy="662940"/>
          </a:xfrm>
          <a:prstGeom prst="rect">
            <a:avLst/>
          </a:prstGeom>
          <a:solidFill>
            <a:srgbClr val="54BFD3"/>
          </a:solidFill>
          <a:ln>
            <a:solidFill>
              <a:srgbClr val="54BF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6169066-1D9A-4B25-8404-5ED85797A44F}"/>
              </a:ext>
            </a:extLst>
          </p:cNvPr>
          <p:cNvSpPr/>
          <p:nvPr/>
        </p:nvSpPr>
        <p:spPr>
          <a:xfrm>
            <a:off x="3278830" y="5182563"/>
            <a:ext cx="124326" cy="662940"/>
          </a:xfrm>
          <a:prstGeom prst="rect">
            <a:avLst/>
          </a:prstGeom>
          <a:solidFill>
            <a:srgbClr val="F07624"/>
          </a:solidFill>
          <a:ln>
            <a:solidFill>
              <a:srgbClr val="F077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CBDE302E-F9C7-4436-B362-7D4FC2B4012F}"/>
              </a:ext>
            </a:extLst>
          </p:cNvPr>
          <p:cNvSpPr/>
          <p:nvPr/>
        </p:nvSpPr>
        <p:spPr>
          <a:xfrm>
            <a:off x="3485406" y="5182563"/>
            <a:ext cx="124326" cy="662940"/>
          </a:xfrm>
          <a:prstGeom prst="rect">
            <a:avLst/>
          </a:prstGeom>
          <a:solidFill>
            <a:srgbClr val="54BFD3"/>
          </a:solidFill>
          <a:ln>
            <a:solidFill>
              <a:srgbClr val="54BF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DACD6EF9-B351-4262-9ADB-A138AF084A46}"/>
              </a:ext>
            </a:extLst>
          </p:cNvPr>
          <p:cNvSpPr/>
          <p:nvPr/>
        </p:nvSpPr>
        <p:spPr>
          <a:xfrm>
            <a:off x="3691982" y="5182563"/>
            <a:ext cx="124326" cy="662940"/>
          </a:xfrm>
          <a:prstGeom prst="rect">
            <a:avLst/>
          </a:prstGeom>
          <a:solidFill>
            <a:srgbClr val="F07624"/>
          </a:solidFill>
          <a:ln>
            <a:solidFill>
              <a:srgbClr val="F077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36A3845E-CD06-4A7F-9FBC-2441FD1A558B}"/>
              </a:ext>
            </a:extLst>
          </p:cNvPr>
          <p:cNvSpPr/>
          <p:nvPr/>
        </p:nvSpPr>
        <p:spPr>
          <a:xfrm>
            <a:off x="3898558" y="5182563"/>
            <a:ext cx="124326" cy="662940"/>
          </a:xfrm>
          <a:prstGeom prst="rect">
            <a:avLst/>
          </a:prstGeom>
          <a:solidFill>
            <a:srgbClr val="54BFD3"/>
          </a:solidFill>
          <a:ln>
            <a:solidFill>
              <a:srgbClr val="54BF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5AA0C624-9B50-4109-AF44-7B157B4AE146}"/>
              </a:ext>
            </a:extLst>
          </p:cNvPr>
          <p:cNvSpPr/>
          <p:nvPr/>
        </p:nvSpPr>
        <p:spPr>
          <a:xfrm>
            <a:off x="4105134" y="5182563"/>
            <a:ext cx="124326" cy="662940"/>
          </a:xfrm>
          <a:prstGeom prst="rect">
            <a:avLst/>
          </a:prstGeom>
          <a:solidFill>
            <a:srgbClr val="54BFD3"/>
          </a:solidFill>
          <a:ln>
            <a:solidFill>
              <a:srgbClr val="54BF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63C339D-EBDF-496C-9938-DBCC7F641006}"/>
              </a:ext>
            </a:extLst>
          </p:cNvPr>
          <p:cNvSpPr/>
          <p:nvPr/>
        </p:nvSpPr>
        <p:spPr>
          <a:xfrm>
            <a:off x="4311710" y="5182563"/>
            <a:ext cx="124326" cy="662940"/>
          </a:xfrm>
          <a:prstGeom prst="rect">
            <a:avLst/>
          </a:prstGeom>
          <a:solidFill>
            <a:srgbClr val="54BFD3"/>
          </a:solidFill>
          <a:ln>
            <a:solidFill>
              <a:srgbClr val="54BF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4A03007A-6471-457A-B74F-7DBA7A34D12F}"/>
              </a:ext>
            </a:extLst>
          </p:cNvPr>
          <p:cNvSpPr/>
          <p:nvPr/>
        </p:nvSpPr>
        <p:spPr>
          <a:xfrm>
            <a:off x="4518286" y="5182563"/>
            <a:ext cx="124326" cy="662940"/>
          </a:xfrm>
          <a:prstGeom prst="rect">
            <a:avLst/>
          </a:prstGeom>
          <a:solidFill>
            <a:srgbClr val="F07624"/>
          </a:solidFill>
          <a:ln>
            <a:solidFill>
              <a:srgbClr val="F077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A3F55E3-2F6D-444F-B154-DC66B2120EE6}"/>
              </a:ext>
            </a:extLst>
          </p:cNvPr>
          <p:cNvSpPr/>
          <p:nvPr/>
        </p:nvSpPr>
        <p:spPr>
          <a:xfrm>
            <a:off x="4724862" y="5182563"/>
            <a:ext cx="124326" cy="662940"/>
          </a:xfrm>
          <a:prstGeom prst="rect">
            <a:avLst/>
          </a:prstGeom>
          <a:solidFill>
            <a:srgbClr val="54BFD3"/>
          </a:solidFill>
          <a:ln>
            <a:solidFill>
              <a:srgbClr val="54BF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8E112C26-8859-4B63-80CB-3F50B7B33549}"/>
              </a:ext>
            </a:extLst>
          </p:cNvPr>
          <p:cNvSpPr/>
          <p:nvPr/>
        </p:nvSpPr>
        <p:spPr>
          <a:xfrm>
            <a:off x="4931437" y="5182563"/>
            <a:ext cx="124326" cy="662940"/>
          </a:xfrm>
          <a:prstGeom prst="rect">
            <a:avLst/>
          </a:prstGeom>
          <a:solidFill>
            <a:srgbClr val="F07624"/>
          </a:solidFill>
          <a:ln>
            <a:solidFill>
              <a:srgbClr val="F077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4470650-EDF2-49F7-AF29-72EC610E608E}"/>
              </a:ext>
            </a:extLst>
          </p:cNvPr>
          <p:cNvSpPr/>
          <p:nvPr/>
        </p:nvSpPr>
        <p:spPr>
          <a:xfrm>
            <a:off x="5140015" y="5176256"/>
            <a:ext cx="124326" cy="662940"/>
          </a:xfrm>
          <a:prstGeom prst="rect">
            <a:avLst/>
          </a:prstGeom>
          <a:solidFill>
            <a:srgbClr val="F07624"/>
          </a:solidFill>
          <a:ln>
            <a:solidFill>
              <a:srgbClr val="F077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DEBD0E43-B837-4E62-B393-93A0DA8AB4BD}"/>
              </a:ext>
            </a:extLst>
          </p:cNvPr>
          <p:cNvSpPr/>
          <p:nvPr/>
        </p:nvSpPr>
        <p:spPr>
          <a:xfrm>
            <a:off x="5346591" y="5176256"/>
            <a:ext cx="124326" cy="662940"/>
          </a:xfrm>
          <a:prstGeom prst="rect">
            <a:avLst/>
          </a:prstGeom>
          <a:solidFill>
            <a:srgbClr val="54BFD3"/>
          </a:solidFill>
          <a:ln>
            <a:solidFill>
              <a:srgbClr val="54BF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1FE19C98-BE6F-4B8D-B574-F93553A8B7B0}"/>
              </a:ext>
            </a:extLst>
          </p:cNvPr>
          <p:cNvSpPr/>
          <p:nvPr/>
        </p:nvSpPr>
        <p:spPr>
          <a:xfrm>
            <a:off x="5553167" y="5176256"/>
            <a:ext cx="124326" cy="662940"/>
          </a:xfrm>
          <a:prstGeom prst="rect">
            <a:avLst/>
          </a:prstGeom>
          <a:solidFill>
            <a:srgbClr val="F07624"/>
          </a:solidFill>
          <a:ln>
            <a:solidFill>
              <a:srgbClr val="F077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A1129438-CD46-46C0-8334-7D50E2AF1138}"/>
              </a:ext>
            </a:extLst>
          </p:cNvPr>
          <p:cNvSpPr/>
          <p:nvPr/>
        </p:nvSpPr>
        <p:spPr>
          <a:xfrm>
            <a:off x="5759743" y="5176256"/>
            <a:ext cx="124326" cy="662940"/>
          </a:xfrm>
          <a:prstGeom prst="rect">
            <a:avLst/>
          </a:prstGeom>
          <a:solidFill>
            <a:srgbClr val="54BFD3"/>
          </a:solidFill>
          <a:ln>
            <a:solidFill>
              <a:srgbClr val="54BF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C7CB47A2-7D4A-4E0B-8166-6461E309E6E2}"/>
              </a:ext>
            </a:extLst>
          </p:cNvPr>
          <p:cNvSpPr/>
          <p:nvPr/>
        </p:nvSpPr>
        <p:spPr>
          <a:xfrm>
            <a:off x="5966319" y="5176256"/>
            <a:ext cx="124326" cy="662940"/>
          </a:xfrm>
          <a:prstGeom prst="rect">
            <a:avLst/>
          </a:prstGeom>
          <a:solidFill>
            <a:srgbClr val="F07624"/>
          </a:solidFill>
          <a:ln>
            <a:solidFill>
              <a:srgbClr val="F077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66E5BAE2-F8AF-40EB-AB48-9ABBE1D65EB3}"/>
              </a:ext>
            </a:extLst>
          </p:cNvPr>
          <p:cNvSpPr/>
          <p:nvPr/>
        </p:nvSpPr>
        <p:spPr>
          <a:xfrm>
            <a:off x="6172895" y="5176256"/>
            <a:ext cx="124326" cy="662940"/>
          </a:xfrm>
          <a:prstGeom prst="rect">
            <a:avLst/>
          </a:prstGeom>
          <a:solidFill>
            <a:srgbClr val="54BFD3"/>
          </a:solidFill>
          <a:ln>
            <a:solidFill>
              <a:srgbClr val="54BF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0E6A0F06-24E7-4AB6-AE31-29A0DFB42E81}"/>
              </a:ext>
            </a:extLst>
          </p:cNvPr>
          <p:cNvSpPr/>
          <p:nvPr/>
        </p:nvSpPr>
        <p:spPr>
          <a:xfrm>
            <a:off x="6379470" y="5176256"/>
            <a:ext cx="124326" cy="662940"/>
          </a:xfrm>
          <a:prstGeom prst="rect">
            <a:avLst/>
          </a:prstGeom>
          <a:solidFill>
            <a:srgbClr val="F07624"/>
          </a:solidFill>
          <a:ln>
            <a:solidFill>
              <a:srgbClr val="F077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5EDF9839-3782-4F72-BEC0-A00D5AE6F9C7}"/>
              </a:ext>
            </a:extLst>
          </p:cNvPr>
          <p:cNvSpPr/>
          <p:nvPr/>
        </p:nvSpPr>
        <p:spPr>
          <a:xfrm>
            <a:off x="6842782" y="6073411"/>
            <a:ext cx="124326" cy="662940"/>
          </a:xfrm>
          <a:prstGeom prst="rect">
            <a:avLst/>
          </a:prstGeom>
          <a:solidFill>
            <a:srgbClr val="F07624"/>
          </a:solidFill>
          <a:ln>
            <a:solidFill>
              <a:srgbClr val="F077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BE657AB-F03C-433E-87DA-6264712E38AB}"/>
              </a:ext>
            </a:extLst>
          </p:cNvPr>
          <p:cNvSpPr/>
          <p:nvPr/>
        </p:nvSpPr>
        <p:spPr>
          <a:xfrm>
            <a:off x="7049358" y="6073411"/>
            <a:ext cx="124326" cy="662940"/>
          </a:xfrm>
          <a:prstGeom prst="rect">
            <a:avLst/>
          </a:prstGeom>
          <a:solidFill>
            <a:srgbClr val="54BFD3"/>
          </a:solidFill>
          <a:ln>
            <a:solidFill>
              <a:srgbClr val="54BF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35B1ACF8-E4EA-446B-8192-06E87DBEA8A7}"/>
              </a:ext>
            </a:extLst>
          </p:cNvPr>
          <p:cNvSpPr/>
          <p:nvPr/>
        </p:nvSpPr>
        <p:spPr>
          <a:xfrm>
            <a:off x="7255933" y="6073411"/>
            <a:ext cx="124326" cy="662940"/>
          </a:xfrm>
          <a:prstGeom prst="rect">
            <a:avLst/>
          </a:prstGeom>
          <a:solidFill>
            <a:srgbClr val="F07624"/>
          </a:solidFill>
          <a:ln>
            <a:solidFill>
              <a:srgbClr val="F077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3C64190C-3D4B-4D86-80D9-FE3C2681B917}"/>
              </a:ext>
            </a:extLst>
          </p:cNvPr>
          <p:cNvSpPr/>
          <p:nvPr/>
        </p:nvSpPr>
        <p:spPr>
          <a:xfrm>
            <a:off x="7464511" y="6067104"/>
            <a:ext cx="124326" cy="662940"/>
          </a:xfrm>
          <a:prstGeom prst="rect">
            <a:avLst/>
          </a:prstGeom>
          <a:solidFill>
            <a:srgbClr val="F07624"/>
          </a:solidFill>
          <a:ln>
            <a:solidFill>
              <a:srgbClr val="F077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002EF058-D608-4351-A144-7A0F35A68AEF}"/>
              </a:ext>
            </a:extLst>
          </p:cNvPr>
          <p:cNvSpPr/>
          <p:nvPr/>
        </p:nvSpPr>
        <p:spPr>
          <a:xfrm>
            <a:off x="7671087" y="6067104"/>
            <a:ext cx="124326" cy="662940"/>
          </a:xfrm>
          <a:prstGeom prst="rect">
            <a:avLst/>
          </a:prstGeom>
          <a:solidFill>
            <a:srgbClr val="54BFD3"/>
          </a:solidFill>
          <a:ln>
            <a:solidFill>
              <a:srgbClr val="54BF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A23BF552-B827-42CA-A687-AADEA056CCFA}"/>
              </a:ext>
            </a:extLst>
          </p:cNvPr>
          <p:cNvSpPr/>
          <p:nvPr/>
        </p:nvSpPr>
        <p:spPr>
          <a:xfrm>
            <a:off x="7877663" y="6067104"/>
            <a:ext cx="124326" cy="662940"/>
          </a:xfrm>
          <a:prstGeom prst="rect">
            <a:avLst/>
          </a:prstGeom>
          <a:solidFill>
            <a:srgbClr val="F07624"/>
          </a:solidFill>
          <a:ln>
            <a:solidFill>
              <a:srgbClr val="F077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003C90BA-0332-4380-BE8D-76D0ED9D6019}"/>
              </a:ext>
            </a:extLst>
          </p:cNvPr>
          <p:cNvSpPr/>
          <p:nvPr/>
        </p:nvSpPr>
        <p:spPr>
          <a:xfrm>
            <a:off x="8084239" y="6067104"/>
            <a:ext cx="124326" cy="662940"/>
          </a:xfrm>
          <a:prstGeom prst="rect">
            <a:avLst/>
          </a:prstGeom>
          <a:solidFill>
            <a:srgbClr val="54BFD3"/>
          </a:solidFill>
          <a:ln>
            <a:solidFill>
              <a:srgbClr val="54BF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A27B42A7-5E46-4926-8EAA-5975484E43D6}"/>
              </a:ext>
            </a:extLst>
          </p:cNvPr>
          <p:cNvSpPr/>
          <p:nvPr/>
        </p:nvSpPr>
        <p:spPr>
          <a:xfrm>
            <a:off x="8290815" y="6067104"/>
            <a:ext cx="124326" cy="662940"/>
          </a:xfrm>
          <a:prstGeom prst="rect">
            <a:avLst/>
          </a:prstGeom>
          <a:solidFill>
            <a:srgbClr val="F07624"/>
          </a:solidFill>
          <a:ln>
            <a:solidFill>
              <a:srgbClr val="F077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E5A5CE27-0594-4A07-9C7D-4B5EC256BFBB}"/>
              </a:ext>
            </a:extLst>
          </p:cNvPr>
          <p:cNvSpPr/>
          <p:nvPr/>
        </p:nvSpPr>
        <p:spPr>
          <a:xfrm>
            <a:off x="8497391" y="6067104"/>
            <a:ext cx="124326" cy="662940"/>
          </a:xfrm>
          <a:prstGeom prst="rect">
            <a:avLst/>
          </a:prstGeom>
          <a:solidFill>
            <a:srgbClr val="54BFD3"/>
          </a:solidFill>
          <a:ln>
            <a:solidFill>
              <a:srgbClr val="54BF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8F02B2D4-84D9-4A5A-A8E9-3EA50109284B}"/>
              </a:ext>
            </a:extLst>
          </p:cNvPr>
          <p:cNvSpPr/>
          <p:nvPr/>
        </p:nvSpPr>
        <p:spPr>
          <a:xfrm>
            <a:off x="8703966" y="6067104"/>
            <a:ext cx="124326" cy="662940"/>
          </a:xfrm>
          <a:prstGeom prst="rect">
            <a:avLst/>
          </a:prstGeom>
          <a:solidFill>
            <a:srgbClr val="F07624"/>
          </a:solidFill>
          <a:ln>
            <a:solidFill>
              <a:srgbClr val="F077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E4C0A94D-1E4E-49B4-9A67-586C10F402BB}"/>
              </a:ext>
            </a:extLst>
          </p:cNvPr>
          <p:cNvSpPr/>
          <p:nvPr/>
        </p:nvSpPr>
        <p:spPr>
          <a:xfrm>
            <a:off x="6837966" y="5173158"/>
            <a:ext cx="124326" cy="662940"/>
          </a:xfrm>
          <a:prstGeom prst="rect">
            <a:avLst/>
          </a:prstGeom>
          <a:solidFill>
            <a:srgbClr val="54BFD3"/>
          </a:solidFill>
          <a:ln>
            <a:solidFill>
              <a:srgbClr val="54BF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7381A75E-0E09-4633-A0AB-93C1302517A8}"/>
              </a:ext>
            </a:extLst>
          </p:cNvPr>
          <p:cNvSpPr/>
          <p:nvPr/>
        </p:nvSpPr>
        <p:spPr>
          <a:xfrm>
            <a:off x="8276994" y="5173158"/>
            <a:ext cx="124326" cy="662940"/>
          </a:xfrm>
          <a:prstGeom prst="rect">
            <a:avLst/>
          </a:prstGeom>
          <a:solidFill>
            <a:srgbClr val="F07624"/>
          </a:solidFill>
          <a:ln>
            <a:solidFill>
              <a:srgbClr val="F077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E98C100C-30F0-4575-901B-6C67984D950C}"/>
              </a:ext>
            </a:extLst>
          </p:cNvPr>
          <p:cNvSpPr/>
          <p:nvPr/>
        </p:nvSpPr>
        <p:spPr>
          <a:xfrm>
            <a:off x="7663931" y="5166851"/>
            <a:ext cx="124326" cy="662940"/>
          </a:xfrm>
          <a:prstGeom prst="rect">
            <a:avLst/>
          </a:prstGeom>
          <a:solidFill>
            <a:srgbClr val="F07624"/>
          </a:solidFill>
          <a:ln>
            <a:solidFill>
              <a:srgbClr val="F077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5366F001-A573-4ABC-8E43-74091B3DABA9}"/>
              </a:ext>
            </a:extLst>
          </p:cNvPr>
          <p:cNvSpPr/>
          <p:nvPr/>
        </p:nvSpPr>
        <p:spPr>
          <a:xfrm>
            <a:off x="7871677" y="5166851"/>
            <a:ext cx="124326" cy="662940"/>
          </a:xfrm>
          <a:prstGeom prst="rect">
            <a:avLst/>
          </a:prstGeom>
          <a:solidFill>
            <a:srgbClr val="F07624"/>
          </a:solidFill>
          <a:ln>
            <a:solidFill>
              <a:srgbClr val="F077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7410CA59-DBA9-4253-A996-6F2A848AC860}"/>
              </a:ext>
            </a:extLst>
          </p:cNvPr>
          <p:cNvSpPr/>
          <p:nvPr/>
        </p:nvSpPr>
        <p:spPr>
          <a:xfrm>
            <a:off x="8078253" y="5166851"/>
            <a:ext cx="124326" cy="662940"/>
          </a:xfrm>
          <a:prstGeom prst="rect">
            <a:avLst/>
          </a:prstGeom>
          <a:solidFill>
            <a:srgbClr val="54BFD3"/>
          </a:solidFill>
          <a:ln>
            <a:solidFill>
              <a:srgbClr val="54BF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657837EC-4BF6-40AA-9267-6903FFD1807C}"/>
              </a:ext>
            </a:extLst>
          </p:cNvPr>
          <p:cNvSpPr/>
          <p:nvPr/>
        </p:nvSpPr>
        <p:spPr>
          <a:xfrm>
            <a:off x="8491405" y="5166851"/>
            <a:ext cx="124326" cy="662940"/>
          </a:xfrm>
          <a:prstGeom prst="rect">
            <a:avLst/>
          </a:prstGeom>
          <a:solidFill>
            <a:srgbClr val="54BFD3"/>
          </a:solidFill>
          <a:ln>
            <a:solidFill>
              <a:srgbClr val="54BF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52EA5A1E-CF0F-4098-9DAE-8B751413D796}"/>
              </a:ext>
            </a:extLst>
          </p:cNvPr>
          <p:cNvSpPr/>
          <p:nvPr/>
        </p:nvSpPr>
        <p:spPr>
          <a:xfrm>
            <a:off x="8697980" y="5166851"/>
            <a:ext cx="124326" cy="662940"/>
          </a:xfrm>
          <a:prstGeom prst="rect">
            <a:avLst/>
          </a:prstGeom>
          <a:solidFill>
            <a:srgbClr val="F07624"/>
          </a:solidFill>
          <a:ln>
            <a:solidFill>
              <a:srgbClr val="F077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D3AC0D38-913A-4348-95FB-1F376AAF9B3E}"/>
              </a:ext>
            </a:extLst>
          </p:cNvPr>
          <p:cNvSpPr txBox="1"/>
          <p:nvPr/>
        </p:nvSpPr>
        <p:spPr>
          <a:xfrm rot="16200000">
            <a:off x="1219456" y="6258233"/>
            <a:ext cx="7511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blocked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4CF61EF8-1700-4302-9892-A4364E4175A2}"/>
              </a:ext>
            </a:extLst>
          </p:cNvPr>
          <p:cNvSpPr txBox="1"/>
          <p:nvPr/>
        </p:nvSpPr>
        <p:spPr>
          <a:xfrm rot="16200000">
            <a:off x="1079559" y="5367832"/>
            <a:ext cx="10131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Interleaved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644576B7-5F88-4D69-A438-E156532A4199}"/>
              </a:ext>
            </a:extLst>
          </p:cNvPr>
          <p:cNvSpPr/>
          <p:nvPr/>
        </p:nvSpPr>
        <p:spPr>
          <a:xfrm>
            <a:off x="7048828" y="5173158"/>
            <a:ext cx="124326" cy="662940"/>
          </a:xfrm>
          <a:prstGeom prst="rect">
            <a:avLst/>
          </a:prstGeom>
          <a:solidFill>
            <a:srgbClr val="F07624"/>
          </a:solidFill>
          <a:ln>
            <a:solidFill>
              <a:srgbClr val="F077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5E8AF2D8-E872-45D2-984D-124743C161BD}"/>
              </a:ext>
            </a:extLst>
          </p:cNvPr>
          <p:cNvSpPr/>
          <p:nvPr/>
        </p:nvSpPr>
        <p:spPr>
          <a:xfrm>
            <a:off x="7459695" y="5166851"/>
            <a:ext cx="124326" cy="662940"/>
          </a:xfrm>
          <a:prstGeom prst="rect">
            <a:avLst/>
          </a:prstGeom>
          <a:solidFill>
            <a:srgbClr val="54BFD3"/>
          </a:solidFill>
          <a:ln>
            <a:solidFill>
              <a:srgbClr val="54BF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FF7E8D0A-3270-43FC-AB5C-7EC6EF0143D1}"/>
              </a:ext>
            </a:extLst>
          </p:cNvPr>
          <p:cNvSpPr/>
          <p:nvPr/>
        </p:nvSpPr>
        <p:spPr>
          <a:xfrm>
            <a:off x="7257783" y="5166851"/>
            <a:ext cx="124326" cy="662940"/>
          </a:xfrm>
          <a:prstGeom prst="rect">
            <a:avLst/>
          </a:prstGeom>
          <a:solidFill>
            <a:srgbClr val="F07624"/>
          </a:solidFill>
          <a:ln>
            <a:solidFill>
              <a:srgbClr val="F077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955F8E98-6B8D-44C1-805E-FB504E2E98C5}"/>
              </a:ext>
            </a:extLst>
          </p:cNvPr>
          <p:cNvSpPr txBox="1"/>
          <p:nvPr/>
        </p:nvSpPr>
        <p:spPr>
          <a:xfrm>
            <a:off x="3457410" y="4783366"/>
            <a:ext cx="12614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/>
              <a:t>Training Phase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1FF8F419-72F2-4F5C-90EF-19832106086D}"/>
              </a:ext>
            </a:extLst>
          </p:cNvPr>
          <p:cNvSpPr txBox="1"/>
          <p:nvPr/>
        </p:nvSpPr>
        <p:spPr>
          <a:xfrm>
            <a:off x="7365035" y="4769342"/>
            <a:ext cx="9622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/>
              <a:t>Test Phase</a:t>
            </a:r>
          </a:p>
        </p:txBody>
      </p:sp>
    </p:spTree>
    <p:extLst>
      <p:ext uri="{BB962C8B-B14F-4D97-AF65-F5344CB8AC3E}">
        <p14:creationId xmlns:p14="http://schemas.microsoft.com/office/powerpoint/2010/main" val="20300017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3247</TotalTime>
  <Words>1071</Words>
  <Application>Microsoft Office PowerPoint</Application>
  <PresentationFormat>Widescreen</PresentationFormat>
  <Paragraphs>204</Paragraphs>
  <Slides>41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5" baseType="lpstr">
      <vt:lpstr>Arial</vt:lpstr>
      <vt:lpstr>Calibri</vt:lpstr>
      <vt:lpstr>Calibri Light</vt:lpstr>
      <vt:lpstr>Office Theme</vt:lpstr>
      <vt:lpstr>Stimulus Norming: Rating task</vt:lpstr>
      <vt:lpstr>“Ground truth” dimensions</vt:lpstr>
      <vt:lpstr>Task Design &amp; Participants</vt:lpstr>
      <vt:lpstr>Coverage of 5x5 space</vt:lpstr>
      <vt:lpstr>Agreement between “ground truth” and participant ratings - Animals</vt:lpstr>
      <vt:lpstr>Agreement between “ground truth” and participant ratings - Vehicles</vt:lpstr>
      <vt:lpstr>Animals/Vehicles Task 1</vt:lpstr>
      <vt:lpstr>Hypotheses</vt:lpstr>
      <vt:lpstr>Task Design &amp; Participants</vt:lpstr>
      <vt:lpstr>Accuracy</vt:lpstr>
      <vt:lpstr>Psychometrics</vt:lpstr>
      <vt:lpstr>Choice Patterns</vt:lpstr>
      <vt:lpstr>Choice Patterns</vt:lpstr>
      <vt:lpstr>Psychophysical Model</vt:lpstr>
      <vt:lpstr>Word clouds of written responses</vt:lpstr>
      <vt:lpstr>Topic Modelling of written responses</vt:lpstr>
      <vt:lpstr>Conclusions</vt:lpstr>
      <vt:lpstr>Animals/Vehicles Task 2</vt:lpstr>
      <vt:lpstr>Hypotheses</vt:lpstr>
      <vt:lpstr>Task Design &amp; Participants</vt:lpstr>
      <vt:lpstr>Accuracy</vt:lpstr>
      <vt:lpstr>Test phase learning curves</vt:lpstr>
      <vt:lpstr>Psychometrics – base task</vt:lpstr>
      <vt:lpstr>Psychometrics – transfer task</vt:lpstr>
      <vt:lpstr>Choice Patterns</vt:lpstr>
      <vt:lpstr>Choice Patterns</vt:lpstr>
      <vt:lpstr>Psychophysical Model</vt:lpstr>
      <vt:lpstr>Word clouds of written responses</vt:lpstr>
      <vt:lpstr>Topic Modelling of written responses</vt:lpstr>
      <vt:lpstr>Arena task</vt:lpstr>
      <vt:lpstr>Animals/Vehicles Task 3</vt:lpstr>
      <vt:lpstr>Hypotheses</vt:lpstr>
      <vt:lpstr>Task Design &amp; Participants</vt:lpstr>
      <vt:lpstr>Accuracy</vt:lpstr>
      <vt:lpstr>Test phase learning curves</vt:lpstr>
      <vt:lpstr>Psychometrics – base task</vt:lpstr>
      <vt:lpstr>Psychometrics – transfer task</vt:lpstr>
      <vt:lpstr>Choice Patterns</vt:lpstr>
      <vt:lpstr>Psychophysical Model</vt:lpstr>
      <vt:lpstr>Word clouds of written responses</vt:lpstr>
      <vt:lpstr>Next steps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Stimulus Norming: Rating task</dc:title>
  <dc:creator>Timo Flesch</dc:creator>
  <cp:lastModifiedBy>Timo Flesch</cp:lastModifiedBy>
  <cp:revision>53</cp:revision>
  <dcterms:created xsi:type="dcterms:W3CDTF">2022-04-28T08:35:28Z</dcterms:created>
  <dcterms:modified xsi:type="dcterms:W3CDTF">2022-05-13T08:56:26Z</dcterms:modified>
</cp:coreProperties>
</file>